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72" Type="http://schemas.openxmlformats.org/officeDocument/2006/relationships/slide" Target="slides/slide67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schemas.openxmlformats.org/officeDocument/2006/relationships/slide" Target="slides/slide61.xml"/><Relationship Id="rId21" Type="http://schemas.openxmlformats.org/officeDocument/2006/relationships/slide" Target="slides/slide16.xml"/><Relationship Id="rId65" Type="http://schemas.openxmlformats.org/officeDocument/2006/relationships/slide" Target="slides/slide60.xml"/><Relationship Id="rId24" Type="http://schemas.openxmlformats.org/officeDocument/2006/relationships/slide" Target="slides/slide19.xml"/><Relationship Id="rId68" Type="http://schemas.openxmlformats.org/officeDocument/2006/relationships/slide" Target="slides/slide63.xml"/><Relationship Id="rId23" Type="http://schemas.openxmlformats.org/officeDocument/2006/relationships/slide" Target="slides/slide18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69" Type="http://schemas.openxmlformats.org/officeDocument/2006/relationships/slide" Target="slides/slide6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0205f75fec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0205f75fe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205f75fec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0205f75fec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0205f75fec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0205f75fec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0205f75fec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0205f75fec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0205f75fec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0205f75fec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0205f75fec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0205f75fec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0205f75fec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0205f75fec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0205f75fec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0205f75fec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0205f75fec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0205f75fec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0205f75fec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0205f75fec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0205f75fec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0205f75fec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0205f75fec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0205f75fec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0205f75fec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0205f75fec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0205f75fec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0205f75fec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0205f75fec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0205f75fec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0205f75fec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0205f75fec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0205f75fec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0205f75fec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0205f75fec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0205f75fec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0205f75fec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10205f75fec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0205f75fec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10205f75fec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0205f75fec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10205f75fec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205f75fec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0205f75fec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0205f75fec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10205f75fec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10205f75fec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10205f75fec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10205f75fec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10205f75fec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10205f75fec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10205f75fec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10205f75fec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10205f75fec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10205f75fec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10205f75fec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0205f75fec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0205f75fec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10205f75fec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10205f75fec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10205f75fec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10205f75fec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10205f75fec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10205f75fec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205f75fec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205f75fe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10205f75fec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10205f75fec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0205f75fec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10205f75fec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10205f75fec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10205f75fec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0205f75fec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10205f75fec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10205f75fec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10205f75fec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10205f75fec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10205f75fec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10205f75fec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10205f75fec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10205f75fec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10205f75fec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10205f75fec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10205f75fec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10205f75fec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10205f75fec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0205f75fec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0205f75fec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10205f75fec_0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10205f75fec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10205f75fec_0_2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10205f75fec_0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10205f75fec_0_2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10205f75fec_0_2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10205f75fec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10205f75fec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10205f75fec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10205f75fec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10205f75fec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10205f75fec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10205f75fec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10205f75fec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10205f75fec_0_2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10205f75fec_0_2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10205f75fec_0_2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10205f75fec_0_2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10205f75fec_0_2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10205f75fec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0205f75fe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0205f75fe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10205f75fec_0_2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10205f75fec_0_2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10205f75fec_0_2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Google Shape;414;g10205f75fec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10205f75fec_0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Google Shape;420;g10205f75fec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10205f75fec_0_3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Google Shape;426;g10205f75fec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10205f75fec_0_3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10205f75fec_0_3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g10205f75fec_0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8" name="Google Shape;438;g10205f75fec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g10205f75fec_0_3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4" name="Google Shape;444;g10205f75fec_0_3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10205f75fec_0_3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0" name="Google Shape;450;g10205f75fec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0205f75fec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0205f75fec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0205f75fec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0205f75fec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0205f75fec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0205f75fec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jpg"/><Relationship Id="rId5" Type="http://schemas.openxmlformats.org/officeDocument/2006/relationships/image" Target="../media/image7.jpg"/><Relationship Id="rId6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9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7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00"/>
                </a:solidFill>
              </a:rPr>
              <a:t>dusík, fosfor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7032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00"/>
                </a:solidFill>
              </a:rPr>
              <a:t>Dračí války</a:t>
            </a:r>
            <a:endParaRPr>
              <a:solidFill>
                <a:srgbClr val="FFFF00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2743201" cy="2223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7550" y="109250"/>
            <a:ext cx="2586450" cy="258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2695700"/>
            <a:ext cx="3239306" cy="2429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74000" y="2797175"/>
            <a:ext cx="3489914" cy="232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15 s</a:t>
            </a:r>
            <a:endParaRPr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Kolik valenčních elektronů má fosfor?</a:t>
            </a:r>
            <a:endParaRPr sz="35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5</a:t>
            </a:r>
            <a:endParaRPr sz="35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45 s</a:t>
            </a:r>
            <a:endParaRPr/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Jaká je elektronová konfigurace fosforu?</a:t>
            </a:r>
            <a:endParaRPr sz="35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1s2 2s2 2p3 3s2 3p3</a:t>
            </a:r>
            <a:endParaRPr sz="35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30 s</a:t>
            </a:r>
            <a:endParaRPr/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Jaké je složení atmosféry?</a:t>
            </a:r>
            <a:endParaRPr sz="35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78 % dusík, 21 % kyslík, 1 % oxid uhličitý a vzácné plyny</a:t>
            </a:r>
            <a:endParaRPr sz="35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15 s</a:t>
            </a:r>
            <a:endParaRPr/>
          </a:p>
        </p:txBody>
      </p:sp>
      <p:sp>
        <p:nvSpPr>
          <p:cNvPr id="144" name="Google Shape;144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>
                <a:solidFill>
                  <a:schemeClr val="dk1"/>
                </a:solidFill>
              </a:rPr>
              <a:t>Jaké je nejstabilnější oxidační číslo fosforu a dusíku?</a:t>
            </a:r>
            <a:endParaRPr sz="35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5</a:t>
            </a:r>
            <a:endParaRPr sz="35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15 s</a:t>
            </a:r>
            <a:endParaRPr/>
          </a:p>
        </p:txBody>
      </p:sp>
      <p:sp>
        <p:nvSpPr>
          <p:cNvPr id="156" name="Google Shape;156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Který minerál je přírodním zdrojem dusíku?</a:t>
            </a:r>
            <a:endParaRPr sz="35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Chilský ledek (NaNO</a:t>
            </a:r>
            <a:r>
              <a:rPr baseline="-25000" lang="cs" sz="3500"/>
              <a:t>3</a:t>
            </a:r>
            <a:r>
              <a:rPr lang="cs" sz="3500"/>
              <a:t>)</a:t>
            </a:r>
            <a:endParaRPr sz="3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10 s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Jaká je značka dusíku?</a:t>
            </a:r>
            <a:endParaRPr sz="35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15 s</a:t>
            </a:r>
            <a:endParaRPr/>
          </a:p>
        </p:txBody>
      </p:sp>
      <p:sp>
        <p:nvSpPr>
          <p:cNvPr id="168" name="Google Shape;168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Je fosfor biogenní prvek?</a:t>
            </a:r>
            <a:endParaRPr sz="35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ano</a:t>
            </a:r>
            <a:endParaRPr sz="35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15 s</a:t>
            </a:r>
            <a:endParaRPr/>
          </a:p>
        </p:txBody>
      </p:sp>
      <p:sp>
        <p:nvSpPr>
          <p:cNvPr id="180" name="Google Shape;180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Je dusík biogenní prvek?</a:t>
            </a:r>
            <a:endParaRPr sz="35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ano</a:t>
            </a:r>
            <a:endParaRPr sz="35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15 s</a:t>
            </a:r>
            <a:endParaRPr/>
          </a:p>
        </p:txBody>
      </p:sp>
      <p:sp>
        <p:nvSpPr>
          <p:cNvPr id="192" name="Google Shape;192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Jak se nazývá na vzduchu samozápalná alotropická modifikace fosforu?</a:t>
            </a:r>
            <a:endParaRPr sz="35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bílý fosfor</a:t>
            </a:r>
            <a:endParaRPr sz="35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45 s</a:t>
            </a:r>
            <a:endParaRPr/>
          </a:p>
        </p:txBody>
      </p:sp>
      <p:sp>
        <p:nvSpPr>
          <p:cNvPr id="204" name="Google Shape;204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Kde v lidském těle najdeme fosforečnan vápenatý?</a:t>
            </a:r>
            <a:endParaRPr sz="35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kosti, zuby</a:t>
            </a:r>
            <a:endParaRPr sz="35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45 s</a:t>
            </a:r>
            <a:endParaRPr/>
          </a:p>
        </p:txBody>
      </p:sp>
      <p:sp>
        <p:nvSpPr>
          <p:cNvPr id="216" name="Google Shape;216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Kde v lidském těle najdeme sloučeniny obsahující dusík?</a:t>
            </a:r>
            <a:endParaRPr sz="35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proteiny, nukleové kyseliny (DNA, RNA)</a:t>
            </a:r>
            <a:endParaRPr sz="3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N</a:t>
            </a:r>
            <a:endParaRPr sz="35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30 s</a:t>
            </a:r>
            <a:endParaRPr/>
          </a:p>
        </p:txBody>
      </p:sp>
      <p:sp>
        <p:nvSpPr>
          <p:cNvPr id="228" name="Google Shape;228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Co je to apatit?</a:t>
            </a:r>
            <a:endParaRPr sz="35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fosfátový minerál (fosforečnan vápenatý)</a:t>
            </a:r>
            <a:endParaRPr sz="35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30 s</a:t>
            </a:r>
            <a:endParaRPr/>
          </a:p>
        </p:txBody>
      </p:sp>
      <p:sp>
        <p:nvSpPr>
          <p:cNvPr id="240" name="Google Shape;240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Kde se používá směs dusíku a argonu, a jaký tam má význam?</a:t>
            </a:r>
            <a:endParaRPr sz="35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v potravinářském průmyslu jako inertní atmosféra</a:t>
            </a:r>
            <a:endParaRPr sz="35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60 s</a:t>
            </a:r>
            <a:endParaRPr/>
          </a:p>
        </p:txBody>
      </p:sp>
      <p:sp>
        <p:nvSpPr>
          <p:cNvPr id="252" name="Google Shape;252;p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Na které sloučeniny se rozkládá azid sodný, a kde se této reakce využívá?</a:t>
            </a:r>
            <a:endParaRPr sz="35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sodík a dusík, využití v airbagu</a:t>
            </a:r>
            <a:endParaRPr sz="35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45 s</a:t>
            </a:r>
            <a:endParaRPr/>
          </a:p>
        </p:txBody>
      </p:sp>
      <p:sp>
        <p:nvSpPr>
          <p:cNvPr id="264" name="Google Shape;264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Nakresli strukturu azidu sodného...</a:t>
            </a:r>
            <a:endParaRPr sz="35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71" name="Google Shape;271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6025" y="1017725"/>
            <a:ext cx="5145225" cy="383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60 s</a:t>
            </a:r>
            <a:endParaRPr/>
          </a:p>
        </p:txBody>
      </p:sp>
      <p:sp>
        <p:nvSpPr>
          <p:cNvPr id="277" name="Google Shape;277;p5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Jaká rovnice vystihuje Haber-Boschovu syntézu? (uveď i podmínky)</a:t>
            </a:r>
            <a:endParaRPr sz="35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5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84" name="Google Shape;284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0875" y="1650175"/>
            <a:ext cx="6612075" cy="155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10 s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Jaká je značka fosforu?</a:t>
            </a:r>
            <a:endParaRPr sz="35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15 s</a:t>
            </a:r>
            <a:endParaRPr/>
          </a:p>
        </p:txBody>
      </p:sp>
      <p:sp>
        <p:nvSpPr>
          <p:cNvPr id="290" name="Google Shape;290;p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Jaká sloučenina dusíku se používá jako palivo do raket?</a:t>
            </a:r>
            <a:endParaRPr sz="35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5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hydrazin</a:t>
            </a:r>
            <a:endParaRPr sz="35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60 s</a:t>
            </a:r>
            <a:endParaRPr/>
          </a:p>
        </p:txBody>
      </p:sp>
      <p:sp>
        <p:nvSpPr>
          <p:cNvPr id="302" name="Google Shape;302;p5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500"/>
              <a:t>Napiš rovnici reakce hydrazinu s kyslíkem…</a:t>
            </a:r>
            <a:endParaRPr sz="3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3500"/>
              <a:t>Kde se této reakce využívalo?</a:t>
            </a:r>
            <a:endParaRPr sz="35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500">
                <a:solidFill>
                  <a:schemeClr val="dk1"/>
                </a:solidFill>
              </a:rPr>
              <a:t>N</a:t>
            </a:r>
            <a:r>
              <a:rPr baseline="-25000" lang="cs" sz="3500">
                <a:solidFill>
                  <a:schemeClr val="dk1"/>
                </a:solidFill>
              </a:rPr>
              <a:t>2</a:t>
            </a:r>
            <a:r>
              <a:rPr lang="cs" sz="3500">
                <a:solidFill>
                  <a:schemeClr val="dk1"/>
                </a:solidFill>
              </a:rPr>
              <a:t>H</a:t>
            </a:r>
            <a:r>
              <a:rPr baseline="-25000" lang="cs" sz="3500">
                <a:solidFill>
                  <a:schemeClr val="dk1"/>
                </a:solidFill>
              </a:rPr>
              <a:t>4</a:t>
            </a:r>
            <a:r>
              <a:rPr lang="cs" sz="3500">
                <a:solidFill>
                  <a:schemeClr val="dk1"/>
                </a:solidFill>
              </a:rPr>
              <a:t> + O</a:t>
            </a:r>
            <a:r>
              <a:rPr baseline="-25000" lang="cs" sz="3500">
                <a:solidFill>
                  <a:schemeClr val="dk1"/>
                </a:solidFill>
              </a:rPr>
              <a:t>2</a:t>
            </a:r>
            <a:r>
              <a:rPr lang="cs" sz="3500">
                <a:solidFill>
                  <a:schemeClr val="dk1"/>
                </a:solidFill>
              </a:rPr>
              <a:t> → N</a:t>
            </a:r>
            <a:r>
              <a:rPr baseline="-25000" lang="cs" sz="3500">
                <a:solidFill>
                  <a:schemeClr val="dk1"/>
                </a:solidFill>
              </a:rPr>
              <a:t>2</a:t>
            </a:r>
            <a:r>
              <a:rPr lang="cs" sz="3500">
                <a:solidFill>
                  <a:schemeClr val="dk1"/>
                </a:solidFill>
              </a:rPr>
              <a:t> + 2H</a:t>
            </a:r>
            <a:r>
              <a:rPr baseline="-25000" lang="cs" sz="3500">
                <a:solidFill>
                  <a:schemeClr val="dk1"/>
                </a:solidFill>
              </a:rPr>
              <a:t>2</a:t>
            </a:r>
            <a:r>
              <a:rPr lang="cs" sz="3500">
                <a:solidFill>
                  <a:schemeClr val="dk1"/>
                </a:solidFill>
              </a:rPr>
              <a:t>O</a:t>
            </a:r>
            <a:endParaRPr sz="3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3500">
                <a:solidFill>
                  <a:schemeClr val="dk1"/>
                </a:solidFill>
              </a:rPr>
              <a:t>staré teplovodní vytápěcí systémy</a:t>
            </a:r>
            <a:endParaRPr sz="3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3500">
                <a:solidFill>
                  <a:schemeClr val="dk1"/>
                </a:solidFill>
              </a:rPr>
              <a:t>(vychytávání kyslíku proti korozi)</a:t>
            </a:r>
            <a:endParaRPr sz="3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45 s</a:t>
            </a:r>
            <a:endParaRPr/>
          </a:p>
        </p:txBody>
      </p:sp>
      <p:sp>
        <p:nvSpPr>
          <p:cNvPr id="314" name="Google Shape;314;p5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Co za sloučeninu je rajský plyn, a jaký má na člověka účinek?</a:t>
            </a:r>
            <a:endParaRPr sz="35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500"/>
              <a:t>oxid dusný N</a:t>
            </a:r>
            <a:r>
              <a:rPr baseline="-25000" lang="cs" sz="3500"/>
              <a:t>2</a:t>
            </a:r>
            <a:r>
              <a:rPr lang="cs" sz="3500"/>
              <a:t>O</a:t>
            </a:r>
            <a:endParaRPr sz="3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3500"/>
              <a:t>anestetikum, pocity euforie, spánek, zástava dechu</a:t>
            </a:r>
            <a:endParaRPr sz="35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15 s</a:t>
            </a:r>
            <a:endParaRPr/>
          </a:p>
        </p:txBody>
      </p:sp>
      <p:sp>
        <p:nvSpPr>
          <p:cNvPr id="326" name="Google Shape;326;p5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Jmenuj jednu využití červeného fosforu...</a:t>
            </a:r>
            <a:endParaRPr sz="35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5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zápalky (sirky)</a:t>
            </a:r>
            <a:endParaRPr sz="35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60 s</a:t>
            </a:r>
            <a:endParaRPr/>
          </a:p>
        </p:txBody>
      </p:sp>
      <p:sp>
        <p:nvSpPr>
          <p:cNvPr id="338" name="Google Shape;338;p6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Který z oxidů dusíku nebo fosforu je silně hygroskopický, a jaké pro to může mít využití?</a:t>
            </a:r>
            <a:endParaRPr sz="35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500"/>
              <a:t>oxid fosforečný P</a:t>
            </a:r>
            <a:r>
              <a:rPr baseline="-25000" lang="cs" sz="3500"/>
              <a:t>4</a:t>
            </a:r>
            <a:r>
              <a:rPr lang="cs" sz="3500"/>
              <a:t>O</a:t>
            </a:r>
            <a:r>
              <a:rPr baseline="-25000" lang="cs" sz="3500"/>
              <a:t>10</a:t>
            </a:r>
            <a:endParaRPr sz="3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3500"/>
              <a:t>vysoušedlo</a:t>
            </a:r>
            <a:endParaRPr sz="3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P</a:t>
            </a:r>
            <a:endParaRPr sz="35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15 s</a:t>
            </a:r>
            <a:endParaRPr/>
          </a:p>
        </p:txBody>
      </p:sp>
      <p:sp>
        <p:nvSpPr>
          <p:cNvPr id="350" name="Google Shape;350;p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Jmenuj jedno využití kyseliny fosforečné...</a:t>
            </a:r>
            <a:endParaRPr sz="35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dochucovadlo v coca-cole, hnojiva</a:t>
            </a:r>
            <a:endParaRPr sz="35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6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60 s</a:t>
            </a:r>
            <a:endParaRPr/>
          </a:p>
        </p:txBody>
      </p:sp>
      <p:sp>
        <p:nvSpPr>
          <p:cNvPr id="362" name="Google Shape;362;p6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Jaké negativní účinky má kyselina fosforečná na lidské tělo?</a:t>
            </a:r>
            <a:endParaRPr sz="35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6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vytahuje vápenaté ionty → vznik osteoporózy</a:t>
            </a:r>
            <a:endParaRPr sz="35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15 s</a:t>
            </a:r>
            <a:endParaRPr/>
          </a:p>
        </p:txBody>
      </p:sp>
      <p:sp>
        <p:nvSpPr>
          <p:cNvPr id="374" name="Google Shape;374;p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Jmenuj jednu průmyslové využití kyseliny dusičné...</a:t>
            </a:r>
            <a:endParaRPr sz="350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hnojiva</a:t>
            </a:r>
            <a:endParaRPr sz="350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30 s</a:t>
            </a:r>
            <a:endParaRPr/>
          </a:p>
        </p:txBody>
      </p:sp>
      <p:sp>
        <p:nvSpPr>
          <p:cNvPr id="386" name="Google Shape;386;p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Co lze pozorovat při oxidaci oxidu dusnatého na oxid dusičitý?</a:t>
            </a:r>
            <a:endParaRPr sz="350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změna barvy z bezbarvé na hnědou (oranžovou)</a:t>
            </a:r>
            <a:endParaRPr sz="350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60 s</a:t>
            </a:r>
            <a:endParaRPr/>
          </a:p>
        </p:txBody>
      </p:sp>
      <p:sp>
        <p:nvSpPr>
          <p:cNvPr id="398" name="Google Shape;398;p7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Může existovat chlorid dusičný a proč?</a:t>
            </a:r>
            <a:endParaRPr sz="350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7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500"/>
              <a:t>ne, nemá volné d-orbitaly jako P níže...</a:t>
            </a:r>
            <a:endParaRPr sz="3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3500"/>
          </a:p>
        </p:txBody>
      </p:sp>
      <p:pic>
        <p:nvPicPr>
          <p:cNvPr id="405" name="Google Shape;405;p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650" y="1882975"/>
            <a:ext cx="4946476" cy="315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15 s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V kolikáté periodě leží fosfor?</a:t>
            </a:r>
            <a:endParaRPr sz="350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15 s</a:t>
            </a:r>
            <a:endParaRPr/>
          </a:p>
        </p:txBody>
      </p:sp>
      <p:sp>
        <p:nvSpPr>
          <p:cNvPr id="411" name="Google Shape;411;p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Jak můžeme bílý fosfor změnit na červený a černý?</a:t>
            </a:r>
            <a:endParaRPr sz="35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zahříváním</a:t>
            </a:r>
            <a:endParaRPr sz="35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20 s</a:t>
            </a:r>
            <a:endParaRPr/>
          </a:p>
        </p:txBody>
      </p:sp>
      <p:sp>
        <p:nvSpPr>
          <p:cNvPr id="423" name="Google Shape;423;p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Rozpustí kyselina dusičná zlato a platinu?</a:t>
            </a:r>
            <a:endParaRPr sz="350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ne (to umí např. Lučavka královská)</a:t>
            </a:r>
            <a:endParaRPr sz="350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20 s</a:t>
            </a:r>
            <a:endParaRPr/>
          </a:p>
        </p:txBody>
      </p:sp>
      <p:sp>
        <p:nvSpPr>
          <p:cNvPr id="435" name="Google Shape;435;p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Hnojiva… ve kterém oxidačním čísle se zde vyskytují dusík a fosfor?</a:t>
            </a:r>
            <a:endParaRPr sz="350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5</a:t>
            </a:r>
            <a:endParaRPr sz="350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30 s</a:t>
            </a:r>
            <a:endParaRPr/>
          </a:p>
        </p:txBody>
      </p:sp>
      <p:sp>
        <p:nvSpPr>
          <p:cNvPr id="447" name="Google Shape;447;p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Který z oxidů dusíku je výfukovým plynem a způsobuje kyselé deště?</a:t>
            </a:r>
            <a:endParaRPr sz="350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3" name="Google Shape;453;p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oxid dusičitý (NO</a:t>
            </a:r>
            <a:r>
              <a:rPr baseline="-25000" lang="cs" sz="3500"/>
              <a:t>2</a:t>
            </a:r>
            <a:r>
              <a:rPr lang="cs" sz="3500"/>
              <a:t>)</a:t>
            </a:r>
            <a:endParaRPr sz="3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Třetí</a:t>
            </a:r>
            <a:endParaRPr sz="3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15 s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V jaké skupině leží dusík?</a:t>
            </a:r>
            <a:endParaRPr sz="35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3500"/>
              <a:t>15. skupině nebo V. A skupině</a:t>
            </a:r>
            <a:endParaRPr sz="3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