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3" r:id="rId1"/>
  </p:sldMasterIdLst>
  <p:sldIdLst>
    <p:sldId id="310" r:id="rId2"/>
    <p:sldId id="261" r:id="rId3"/>
    <p:sldId id="262" r:id="rId4"/>
    <p:sldId id="263" r:id="rId5"/>
    <p:sldId id="264" r:id="rId6"/>
    <p:sldId id="267" r:id="rId7"/>
    <p:sldId id="268" r:id="rId8"/>
    <p:sldId id="270" r:id="rId9"/>
    <p:sldId id="271" r:id="rId10"/>
    <p:sldId id="274" r:id="rId11"/>
    <p:sldId id="279" r:id="rId12"/>
    <p:sldId id="275" r:id="rId13"/>
    <p:sldId id="284" r:id="rId14"/>
    <p:sldId id="278" r:id="rId15"/>
    <p:sldId id="330" r:id="rId16"/>
    <p:sldId id="329" r:id="rId17"/>
    <p:sldId id="281" r:id="rId18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6FFFF"/>
    <a:srgbClr val="00FF00"/>
    <a:srgbClr val="FF0000"/>
    <a:srgbClr val="FF00FF"/>
    <a:srgbClr val="CC99FF"/>
    <a:srgbClr val="FFE2C5"/>
    <a:srgbClr val="FFCC99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61" autoAdjust="0"/>
    <p:restoredTop sz="94711" autoAdjust="0"/>
  </p:normalViewPr>
  <p:slideViewPr>
    <p:cSldViewPr snapToObjects="1">
      <p:cViewPr varScale="1">
        <p:scale>
          <a:sx n="108" d="100"/>
          <a:sy n="108" d="100"/>
        </p:scale>
        <p:origin x="121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BD0120-E8A1-4F19-A6E7-300C296201A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68291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63338B-4CF4-4715-BF86-618798E17DA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06483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58028E-FDF5-4E4A-BC9D-70D00A5C1CA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76486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36A227-0732-4ECE-AA7B-72E98F13ADE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08151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47F267-680E-4B50-8430-13A3D89F545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91383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874402-CE07-4CD3-A77C-E9AE74789F5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5225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5F5B93-CD45-4DF7-818D-6F5D8E0E8F1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33410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B9D612-C801-4151-88F8-A0A7B59AB26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87700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E2E222-560B-4B27-A34D-3F690FADA71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28504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CD5C4D-9691-426E-A8D9-0E3049598C6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76775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D65FFE-6D2A-4879-8F8E-FCC90F11DBA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79613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3225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latin typeface="+mn-lt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225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+mn-lt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225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>
                <a:latin typeface="Arial" charset="0"/>
              </a:defRPr>
            </a:lvl1pPr>
          </a:lstStyle>
          <a:p>
            <a:pPr>
              <a:defRPr/>
            </a:pPr>
            <a:fld id="{A4FCA3FF-B7CC-4CD4-8EAB-04155497807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13" Type="http://schemas.openxmlformats.org/officeDocument/2006/relationships/slide" Target="slide16.xml"/><Relationship Id="rId3" Type="http://schemas.openxmlformats.org/officeDocument/2006/relationships/slide" Target="slide6.xml"/><Relationship Id="rId7" Type="http://schemas.openxmlformats.org/officeDocument/2006/relationships/slide" Target="slide7.xml"/><Relationship Id="rId12" Type="http://schemas.openxmlformats.org/officeDocument/2006/relationships/slide" Target="slide12.xml"/><Relationship Id="rId17" Type="http://schemas.openxmlformats.org/officeDocument/2006/relationships/slide" Target="slide17.xml"/><Relationship Id="rId2" Type="http://schemas.openxmlformats.org/officeDocument/2006/relationships/slide" Target="slide2.xml"/><Relationship Id="rId16" Type="http://schemas.openxmlformats.org/officeDocument/2006/relationships/slide" Target="slide1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.xml"/><Relationship Id="rId11" Type="http://schemas.openxmlformats.org/officeDocument/2006/relationships/slide" Target="slide8.xml"/><Relationship Id="rId5" Type="http://schemas.openxmlformats.org/officeDocument/2006/relationships/slide" Target="slide14.xml"/><Relationship Id="rId15" Type="http://schemas.openxmlformats.org/officeDocument/2006/relationships/slide" Target="slide9.xml"/><Relationship Id="rId10" Type="http://schemas.openxmlformats.org/officeDocument/2006/relationships/slide" Target="slide4.xml"/><Relationship Id="rId4" Type="http://schemas.openxmlformats.org/officeDocument/2006/relationships/slide" Target="slide10.xml"/><Relationship Id="rId9" Type="http://schemas.openxmlformats.org/officeDocument/2006/relationships/slide" Target="slide15.xml"/><Relationship Id="rId14" Type="http://schemas.openxmlformats.org/officeDocument/2006/relationships/slide" Target="slide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051" name="AutoShape 49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557338" y="1382713"/>
            <a:ext cx="1435100" cy="900112"/>
          </a:xfrm>
          <a:prstGeom prst="actionButtonBlank">
            <a:avLst/>
          </a:prstGeom>
          <a:solidFill>
            <a:srgbClr val="FFFF00"/>
          </a:solidFill>
          <a:ln w="127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1000</a:t>
            </a:r>
          </a:p>
        </p:txBody>
      </p:sp>
      <p:sp>
        <p:nvSpPr>
          <p:cNvPr id="280058" name="AutoShape 50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035300" y="1382713"/>
            <a:ext cx="1435100" cy="900112"/>
          </a:xfrm>
          <a:prstGeom prst="actionButtonBlank">
            <a:avLst/>
          </a:prstGeom>
          <a:solidFill>
            <a:srgbClr val="CCFFCC"/>
          </a:solidFill>
          <a:ln w="127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1000</a:t>
            </a:r>
          </a:p>
        </p:txBody>
      </p:sp>
      <p:sp>
        <p:nvSpPr>
          <p:cNvPr id="280059" name="AutoShape 507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508500" y="1382713"/>
            <a:ext cx="1435100" cy="900112"/>
          </a:xfrm>
          <a:prstGeom prst="actionButtonBlank">
            <a:avLst/>
          </a:prstGeom>
          <a:solidFill>
            <a:srgbClr val="FFCCFF"/>
          </a:solidFill>
          <a:ln w="127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1000</a:t>
            </a:r>
          </a:p>
        </p:txBody>
      </p:sp>
      <p:sp>
        <p:nvSpPr>
          <p:cNvPr id="280060" name="AutoShape 508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980113" y="1382713"/>
            <a:ext cx="1435100" cy="900112"/>
          </a:xfrm>
          <a:prstGeom prst="actionButtonBlank">
            <a:avLst/>
          </a:prstGeom>
          <a:solidFill>
            <a:srgbClr val="FFCC99"/>
          </a:solidFill>
          <a:ln w="127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1000</a:t>
            </a:r>
          </a:p>
        </p:txBody>
      </p:sp>
      <p:sp>
        <p:nvSpPr>
          <p:cNvPr id="280062" name="AutoShape 510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552575" y="2282825"/>
            <a:ext cx="1435100" cy="900113"/>
          </a:xfrm>
          <a:prstGeom prst="actionButtonBlank">
            <a:avLst/>
          </a:prstGeom>
          <a:solidFill>
            <a:srgbClr val="FFFF00"/>
          </a:solidFill>
          <a:ln w="127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2000</a:t>
            </a:r>
          </a:p>
        </p:txBody>
      </p:sp>
      <p:sp>
        <p:nvSpPr>
          <p:cNvPr id="280063" name="AutoShape 511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030538" y="2282825"/>
            <a:ext cx="1435100" cy="900113"/>
          </a:xfrm>
          <a:prstGeom prst="actionButtonBlank">
            <a:avLst/>
          </a:prstGeom>
          <a:solidFill>
            <a:srgbClr val="CCFFCC"/>
          </a:solidFill>
          <a:ln w="127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2000</a:t>
            </a:r>
          </a:p>
        </p:txBody>
      </p:sp>
      <p:sp>
        <p:nvSpPr>
          <p:cNvPr id="280064" name="AutoShape 512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503738" y="2282825"/>
            <a:ext cx="1435100" cy="900113"/>
          </a:xfrm>
          <a:prstGeom prst="actionButtonBlank">
            <a:avLst/>
          </a:prstGeom>
          <a:solidFill>
            <a:srgbClr val="FFCCFF"/>
          </a:solidFill>
          <a:ln w="127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2000</a:t>
            </a:r>
          </a:p>
        </p:txBody>
      </p:sp>
      <p:sp>
        <p:nvSpPr>
          <p:cNvPr id="280065" name="AutoShape 513">
            <a:hlinkClick r:id="rId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975350" y="2282825"/>
            <a:ext cx="1435100" cy="900113"/>
          </a:xfrm>
          <a:prstGeom prst="actionButtonBlank">
            <a:avLst/>
          </a:prstGeom>
          <a:solidFill>
            <a:srgbClr val="FFCC99"/>
          </a:solidFill>
          <a:ln w="127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2000</a:t>
            </a:r>
          </a:p>
        </p:txBody>
      </p:sp>
      <p:sp>
        <p:nvSpPr>
          <p:cNvPr id="280067" name="AutoShape 515">
            <a:hlinkClick r:id="rId10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554163" y="3182938"/>
            <a:ext cx="1435100" cy="900112"/>
          </a:xfrm>
          <a:prstGeom prst="actionButtonBlank">
            <a:avLst/>
          </a:prstGeom>
          <a:solidFill>
            <a:srgbClr val="FFFF00"/>
          </a:solidFill>
          <a:ln w="127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3000</a:t>
            </a:r>
          </a:p>
        </p:txBody>
      </p:sp>
      <p:sp>
        <p:nvSpPr>
          <p:cNvPr id="280068" name="AutoShape 516">
            <a:hlinkClick r:id="rId11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032125" y="3182938"/>
            <a:ext cx="1435100" cy="900112"/>
          </a:xfrm>
          <a:prstGeom prst="actionButtonBlank">
            <a:avLst/>
          </a:prstGeom>
          <a:solidFill>
            <a:srgbClr val="CCFFCC"/>
          </a:solidFill>
          <a:ln w="127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3000</a:t>
            </a:r>
          </a:p>
        </p:txBody>
      </p:sp>
      <p:sp>
        <p:nvSpPr>
          <p:cNvPr id="280069" name="AutoShape 517">
            <a:hlinkClick r:id="rId1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505325" y="3182938"/>
            <a:ext cx="1435100" cy="900112"/>
          </a:xfrm>
          <a:prstGeom prst="actionButtonBlank">
            <a:avLst/>
          </a:prstGeom>
          <a:solidFill>
            <a:srgbClr val="FFCCFF"/>
          </a:solidFill>
          <a:ln w="127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3000</a:t>
            </a:r>
          </a:p>
        </p:txBody>
      </p:sp>
      <p:sp>
        <p:nvSpPr>
          <p:cNvPr id="280070" name="AutoShape 518">
            <a:hlinkClick r:id="rId1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976938" y="3182938"/>
            <a:ext cx="1435100" cy="900112"/>
          </a:xfrm>
          <a:prstGeom prst="actionButtonBlank">
            <a:avLst/>
          </a:prstGeom>
          <a:solidFill>
            <a:srgbClr val="FFCC99"/>
          </a:solidFill>
          <a:ln w="127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3000</a:t>
            </a:r>
          </a:p>
        </p:txBody>
      </p:sp>
      <p:sp>
        <p:nvSpPr>
          <p:cNvPr id="280072" name="AutoShape 520">
            <a:hlinkClick r:id="rId1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557338" y="4083050"/>
            <a:ext cx="1435100" cy="900113"/>
          </a:xfrm>
          <a:prstGeom prst="actionButtonBlank">
            <a:avLst/>
          </a:prstGeom>
          <a:solidFill>
            <a:srgbClr val="FFFF00"/>
          </a:solidFill>
          <a:ln w="127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4000</a:t>
            </a:r>
          </a:p>
        </p:txBody>
      </p:sp>
      <p:sp>
        <p:nvSpPr>
          <p:cNvPr id="280073" name="AutoShape 521">
            <a:hlinkClick r:id="rId1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035300" y="4083050"/>
            <a:ext cx="1435100" cy="900113"/>
          </a:xfrm>
          <a:prstGeom prst="actionButtonBlank">
            <a:avLst/>
          </a:prstGeom>
          <a:solidFill>
            <a:srgbClr val="CCFFCC"/>
          </a:solidFill>
          <a:ln w="127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4000</a:t>
            </a:r>
          </a:p>
        </p:txBody>
      </p:sp>
      <p:sp>
        <p:nvSpPr>
          <p:cNvPr id="280074" name="AutoShape 522">
            <a:hlinkClick r:id="rId1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508500" y="4083050"/>
            <a:ext cx="1435100" cy="900113"/>
          </a:xfrm>
          <a:prstGeom prst="actionButtonBlank">
            <a:avLst/>
          </a:prstGeom>
          <a:solidFill>
            <a:srgbClr val="FFCCFF"/>
          </a:solidFill>
          <a:ln w="127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4000</a:t>
            </a:r>
          </a:p>
        </p:txBody>
      </p:sp>
      <p:sp>
        <p:nvSpPr>
          <p:cNvPr id="280075" name="AutoShape 523">
            <a:hlinkClick r:id="rId1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980113" y="4083050"/>
            <a:ext cx="1435100" cy="900113"/>
          </a:xfrm>
          <a:prstGeom prst="actionButtonBlank">
            <a:avLst/>
          </a:prstGeom>
          <a:solidFill>
            <a:srgbClr val="FFCC99"/>
          </a:solidFill>
          <a:ln w="127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4000</a:t>
            </a:r>
          </a:p>
        </p:txBody>
      </p:sp>
      <p:sp>
        <p:nvSpPr>
          <p:cNvPr id="280082" name="AutoShape 53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557338" y="446088"/>
            <a:ext cx="1435100" cy="900112"/>
          </a:xfrm>
          <a:prstGeom prst="actionButtonBlank">
            <a:avLst/>
          </a:prstGeom>
          <a:solidFill>
            <a:srgbClr val="FFFF00"/>
          </a:solidFill>
          <a:ln w="127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Zakázané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látky</a:t>
            </a:r>
          </a:p>
        </p:txBody>
      </p:sp>
      <p:sp>
        <p:nvSpPr>
          <p:cNvPr id="280083" name="AutoShape 53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035300" y="446088"/>
            <a:ext cx="1435100" cy="900112"/>
          </a:xfrm>
          <a:prstGeom prst="actionButtonBlank">
            <a:avLst/>
          </a:prstGeom>
          <a:solidFill>
            <a:srgbClr val="CCFFCC"/>
          </a:solidFill>
          <a:ln w="127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Fyziologie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sportu</a:t>
            </a:r>
          </a:p>
        </p:txBody>
      </p:sp>
      <p:sp>
        <p:nvSpPr>
          <p:cNvPr id="280084" name="AutoShape 53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508500" y="446088"/>
            <a:ext cx="1435100" cy="900112"/>
          </a:xfrm>
          <a:prstGeom prst="actionButtonBlank">
            <a:avLst/>
          </a:prstGeom>
          <a:solidFill>
            <a:srgbClr val="FFCCFF"/>
          </a:solidFill>
          <a:ln w="127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Doplňky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stravy</a:t>
            </a:r>
          </a:p>
        </p:txBody>
      </p:sp>
      <p:sp>
        <p:nvSpPr>
          <p:cNvPr id="280085" name="AutoShape 53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980113" y="446088"/>
            <a:ext cx="1435100" cy="900112"/>
          </a:xfrm>
          <a:prstGeom prst="actionButtonBlank">
            <a:avLst/>
          </a:prstGeom>
          <a:solidFill>
            <a:srgbClr val="FFCC99"/>
          </a:solidFill>
          <a:ln w="127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Dopingové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metody</a:t>
            </a:r>
          </a:p>
        </p:txBody>
      </p:sp>
      <p:sp>
        <p:nvSpPr>
          <p:cNvPr id="2070" name="AutoShape 53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937493" y="5597525"/>
            <a:ext cx="3160713" cy="488950"/>
          </a:xfrm>
          <a:prstGeom prst="actionButtonBlank">
            <a:avLst/>
          </a:prstGeom>
          <a:solidFill>
            <a:srgbClr val="FFFF99"/>
          </a:solidFill>
          <a:ln w="25400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/>
              <a:t>Riskuj – hrací pole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71500" y="6386844"/>
            <a:ext cx="6900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0" dirty="0" smtClean="0">
                <a:latin typeface="+mj-lt"/>
              </a:rPr>
              <a:t>Diana Mezuliáníková, Milada </a:t>
            </a:r>
            <a:r>
              <a:rPr lang="cs-CZ" b="0" dirty="0" smtClean="0">
                <a:latin typeface="+mj-lt"/>
              </a:rPr>
              <a:t>Teplá, KUDCH</a:t>
            </a:r>
            <a:r>
              <a:rPr lang="cs-CZ" b="0" dirty="0" smtClean="0">
                <a:latin typeface="+mj-lt"/>
              </a:rPr>
              <a:t>, </a:t>
            </a:r>
            <a:r>
              <a:rPr lang="cs-CZ" b="0" dirty="0" err="1" smtClean="0">
                <a:latin typeface="+mj-lt"/>
              </a:rPr>
              <a:t>PřF</a:t>
            </a:r>
            <a:r>
              <a:rPr lang="cs-CZ" b="0" dirty="0" smtClean="0">
                <a:latin typeface="+mj-lt"/>
              </a:rPr>
              <a:t> UK, Praha 2018</a:t>
            </a:r>
            <a:endParaRPr lang="cs-CZ" b="0" dirty="0">
              <a:latin typeface="+mj-lt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800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2800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2800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2800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0051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800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 nodeType="clickPar">
                      <p:stCondLst>
                        <p:cond delay="0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2800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2800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2800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0058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800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 nodeType="clickPar">
                      <p:stCondLst>
                        <p:cond delay="0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2800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2800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2800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0059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800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 nodeType="clickPar">
                      <p:stCondLst>
                        <p:cond delay="0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2800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2800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2800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0060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2800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 nodeType="clickPar">
                      <p:stCondLst>
                        <p:cond delay="0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2000" fill="hold"/>
                                        <p:tgtEl>
                                          <p:spTgt spid="2800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2800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2800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0062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800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 nodeType="clickPar">
                      <p:stCondLst>
                        <p:cond delay="0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2000" fill="hold"/>
                                        <p:tgtEl>
                                          <p:spTgt spid="2800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2800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2800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0063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800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 nodeType="clickPar">
                      <p:stCondLst>
                        <p:cond delay="0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2000" fill="hold"/>
                                        <p:tgtEl>
                                          <p:spTgt spid="2800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2800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2800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0064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2800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 nodeType="clickPar">
                      <p:stCondLst>
                        <p:cond delay="0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2000" fill="hold"/>
                                        <p:tgtEl>
                                          <p:spTgt spid="2800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2800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2800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0065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2800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 nodeType="clickPar">
                      <p:stCondLst>
                        <p:cond delay="0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" dur="2000" fill="hold"/>
                                        <p:tgtEl>
                                          <p:spTgt spid="2800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  <p:set>
                                      <p:cBhvr>
                                        <p:cTn id="63" dur="2000" fill="hold"/>
                                        <p:tgtEl>
                                          <p:spTgt spid="2800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2000" fill="hold"/>
                                        <p:tgtEl>
                                          <p:spTgt spid="2800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0067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2800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 nodeType="clickPar">
                      <p:stCondLst>
                        <p:cond delay="0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9" dur="2000" fill="hold"/>
                                        <p:tgtEl>
                                          <p:spTgt spid="2800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  <p:set>
                                      <p:cBhvr>
                                        <p:cTn id="70" dur="2000" fill="hold"/>
                                        <p:tgtEl>
                                          <p:spTgt spid="2800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2000" fill="hold"/>
                                        <p:tgtEl>
                                          <p:spTgt spid="2800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0068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2800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 nodeType="clickPar">
                      <p:stCondLst>
                        <p:cond delay="0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6" dur="2000" fill="hold"/>
                                        <p:tgtEl>
                                          <p:spTgt spid="2800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  <p:set>
                                      <p:cBhvr>
                                        <p:cTn id="77" dur="2000" fill="hold"/>
                                        <p:tgtEl>
                                          <p:spTgt spid="2800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2000" fill="hold"/>
                                        <p:tgtEl>
                                          <p:spTgt spid="2800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0069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2800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 nodeType="clickPar">
                      <p:stCondLst>
                        <p:cond delay="0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3" dur="2000" fill="hold"/>
                                        <p:tgtEl>
                                          <p:spTgt spid="2800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  <p:set>
                                      <p:cBhvr>
                                        <p:cTn id="84" dur="2000" fill="hold"/>
                                        <p:tgtEl>
                                          <p:spTgt spid="2800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5" dur="2000" fill="hold"/>
                                        <p:tgtEl>
                                          <p:spTgt spid="2800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0070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2800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 nodeType="clickPar">
                      <p:stCondLst>
                        <p:cond delay="0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0" dur="2000" fill="hold"/>
                                        <p:tgtEl>
                                          <p:spTgt spid="2800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  <p:set>
                                      <p:cBhvr>
                                        <p:cTn id="91" dur="2000" fill="hold"/>
                                        <p:tgtEl>
                                          <p:spTgt spid="2800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2000" fill="hold"/>
                                        <p:tgtEl>
                                          <p:spTgt spid="2800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0072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2800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 nodeType="clickPar">
                      <p:stCondLst>
                        <p:cond delay="0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7" dur="2000" fill="hold"/>
                                        <p:tgtEl>
                                          <p:spTgt spid="2800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  <p:set>
                                      <p:cBhvr>
                                        <p:cTn id="98" dur="2000" fill="hold"/>
                                        <p:tgtEl>
                                          <p:spTgt spid="2800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2000" fill="hold"/>
                                        <p:tgtEl>
                                          <p:spTgt spid="2800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0073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2800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 nodeType="clickPar">
                      <p:stCondLst>
                        <p:cond delay="0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4" dur="2000" fill="hold"/>
                                        <p:tgtEl>
                                          <p:spTgt spid="2800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  <p:set>
                                      <p:cBhvr>
                                        <p:cTn id="105" dur="2000" fill="hold"/>
                                        <p:tgtEl>
                                          <p:spTgt spid="2800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" dur="2000" fill="hold"/>
                                        <p:tgtEl>
                                          <p:spTgt spid="2800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0074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2800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 nodeType="clickPar">
                      <p:stCondLst>
                        <p:cond delay="0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1" dur="2000" fill="hold"/>
                                        <p:tgtEl>
                                          <p:spTgt spid="2800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  <p:set>
                                      <p:cBhvr>
                                        <p:cTn id="112" dur="2000" fill="hold"/>
                                        <p:tgtEl>
                                          <p:spTgt spid="2800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3" dur="2000" fill="hold"/>
                                        <p:tgtEl>
                                          <p:spTgt spid="2800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007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2800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 nodeType="clickPar">
                      <p:stCondLst>
                        <p:cond delay="0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8" dur="2000" fill="hold"/>
                                        <p:tgtEl>
                                          <p:spTgt spid="2800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  <p:set>
                                      <p:cBhvr>
                                        <p:cTn id="119" dur="2000" fill="hold"/>
                                        <p:tgtEl>
                                          <p:spTgt spid="2800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" dur="2000" fill="hold"/>
                                        <p:tgtEl>
                                          <p:spTgt spid="2800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0082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2800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 nodeType="clickPar">
                      <p:stCondLst>
                        <p:cond delay="0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5" dur="2000" fill="hold"/>
                                        <p:tgtEl>
                                          <p:spTgt spid="2800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  <p:set>
                                      <p:cBhvr>
                                        <p:cTn id="126" dur="2000" fill="hold"/>
                                        <p:tgtEl>
                                          <p:spTgt spid="2800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7" dur="2000" fill="hold"/>
                                        <p:tgtEl>
                                          <p:spTgt spid="2800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0083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2800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 nodeType="clickPar">
                      <p:stCondLst>
                        <p:cond delay="0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2" dur="2000" fill="hold"/>
                                        <p:tgtEl>
                                          <p:spTgt spid="2800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  <p:set>
                                      <p:cBhvr>
                                        <p:cTn id="133" dur="2000" fill="hold"/>
                                        <p:tgtEl>
                                          <p:spTgt spid="2800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4" dur="2000" fill="hold"/>
                                        <p:tgtEl>
                                          <p:spTgt spid="2800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0084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800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 nodeType="clickPar">
                      <p:stCondLst>
                        <p:cond delay="0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9" dur="2000" fill="hold"/>
                                        <p:tgtEl>
                                          <p:spTgt spid="2800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  <p:set>
                                      <p:cBhvr>
                                        <p:cTn id="140" dur="2000" fill="hold"/>
                                        <p:tgtEl>
                                          <p:spTgt spid="2800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1" dur="2000" fill="hold"/>
                                        <p:tgtEl>
                                          <p:spTgt spid="2800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0085"/>
                  </p:tgtEl>
                </p:cond>
              </p:nextCondLst>
            </p:seq>
          </p:childTnLst>
        </p:cTn>
      </p:par>
    </p:tnLst>
    <p:bldLst>
      <p:bldP spid="280051" grpId="0" animBg="1"/>
      <p:bldP spid="280058" grpId="0" animBg="1"/>
      <p:bldP spid="280059" grpId="0" animBg="1"/>
      <p:bldP spid="280060" grpId="0" animBg="1"/>
      <p:bldP spid="280062" grpId="0" animBg="1"/>
      <p:bldP spid="280063" grpId="0" animBg="1"/>
      <p:bldP spid="280064" grpId="0" animBg="1"/>
      <p:bldP spid="280065" grpId="0" animBg="1"/>
      <p:bldP spid="280067" grpId="0" animBg="1"/>
      <p:bldP spid="280068" grpId="0" animBg="1"/>
      <p:bldP spid="280069" grpId="0" animBg="1"/>
      <p:bldP spid="280070" grpId="0" animBg="1"/>
      <p:bldP spid="280072" grpId="0" animBg="1"/>
      <p:bldP spid="280073" grpId="0" animBg="1"/>
      <p:bldP spid="280074" grpId="0" animBg="1"/>
      <p:bldP spid="280075" grpId="0" animBg="1"/>
      <p:bldP spid="280082" grpId="0" animBg="1"/>
      <p:bldP spid="280083" grpId="0" animBg="1"/>
      <p:bldP spid="280084" grpId="0" animBg="1"/>
      <p:bldP spid="28008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FFCCFF"/>
            </a:gs>
            <a:gs pos="50000">
              <a:schemeClr val="bg1"/>
            </a:gs>
            <a:gs pos="100000">
              <a:srgbClr val="FF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3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563938" y="6265863"/>
            <a:ext cx="1979612" cy="366712"/>
          </a:xfrm>
          <a:prstGeom prst="actionButtonBlank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0"/>
              <a:t>Riskuj – hrací pole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576263" y="1089025"/>
            <a:ext cx="8229600" cy="108108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hangingPunct="1">
              <a:buFontTx/>
              <a:buNone/>
              <a:defRPr/>
            </a:pPr>
            <a:r>
              <a:rPr lang="cs-CZ" altLang="cs-CZ" sz="2800" kern="0" dirty="0" smtClean="0"/>
              <a:t>Doplňky stravy 1000:</a:t>
            </a:r>
          </a:p>
          <a:p>
            <a:pPr algn="ctr" eaLnBrk="1" hangingPunct="1">
              <a:buFontTx/>
              <a:buNone/>
              <a:defRPr/>
            </a:pPr>
            <a:endParaRPr lang="cs-CZ" altLang="cs-CZ" sz="2800" kern="0" dirty="0" smtClean="0"/>
          </a:p>
          <a:p>
            <a:pPr algn="ctr" eaLnBrk="1" hangingPunct="1">
              <a:buFontTx/>
              <a:buNone/>
              <a:defRPr/>
            </a:pPr>
            <a:r>
              <a:rPr lang="cs-CZ" sz="2800" dirty="0"/>
              <a:t>Uveďte anorganický prvek, který je součástí krevního barviva hemoglobinu.</a:t>
            </a:r>
            <a:endParaRPr lang="cs-CZ" altLang="cs-CZ" sz="2800" kern="0" dirty="0" smtClean="0"/>
          </a:p>
        </p:txBody>
      </p:sp>
      <p:sp>
        <p:nvSpPr>
          <p:cNvPr id="1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457575" y="3536950"/>
            <a:ext cx="2195513" cy="576263"/>
          </a:xfrm>
          <a:prstGeom prst="actionButtonBlank">
            <a:avLst/>
          </a:prstGeom>
          <a:solidFill>
            <a:schemeClr val="accent1"/>
          </a:solidFill>
          <a:ln w="127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/>
              <a:t>Odpověď</a:t>
            </a:r>
          </a:p>
        </p:txBody>
      </p:sp>
      <p:sp>
        <p:nvSpPr>
          <p:cNvPr id="12" name="AutoShape 12"/>
          <p:cNvSpPr>
            <a:spLocks noChangeArrowheads="1"/>
          </p:cNvSpPr>
          <p:nvPr/>
        </p:nvSpPr>
        <p:spPr bwMode="auto">
          <a:xfrm>
            <a:off x="4103688" y="5192713"/>
            <a:ext cx="755650" cy="720725"/>
          </a:xfrm>
          <a:prstGeom prst="smileyFace">
            <a:avLst>
              <a:gd name="adj" fmla="val 4653"/>
            </a:avLst>
          </a:prstGeom>
          <a:solidFill>
            <a:schemeClr val="bg1"/>
          </a:solidFill>
          <a:ln w="38100">
            <a:solidFill>
              <a:srgbClr val="00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imes New Roman" pitchFamily="18" charset="0"/>
            </a:endParaRP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0" y="4437063"/>
            <a:ext cx="91440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50000">
                      <a:schemeClr val="accent1">
                        <a:alpha val="0"/>
                      </a:schemeClr>
                    </a:gs>
                    <a:gs pos="100000">
                      <a:schemeClr val="bg1"/>
                    </a:gs>
                  </a:gsLst>
                  <a:lin ang="18900000" scaled="1"/>
                </a:gradFill>
              </a14:hiddenFill>
            </a:ext>
            <a:ext uri="{91240B29-F687-4F45-9708-019B960494DF}">
              <a14:hiddenLine xmlns:a14="http://schemas.microsoft.com/office/drawing/2010/main" w="25400" cap="rnd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cs-CZ" sz="2400" b="0" dirty="0">
                <a:solidFill>
                  <a:srgbClr val="FF0000"/>
                </a:solidFill>
              </a:rPr>
              <a:t>ŽELEZO</a:t>
            </a:r>
            <a:endParaRPr lang="cs-CZ" altLang="cs-CZ" sz="2400" b="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FFCCFF"/>
            </a:gs>
            <a:gs pos="50000">
              <a:schemeClr val="bg1"/>
            </a:gs>
            <a:gs pos="100000">
              <a:srgbClr val="FF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3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563938" y="6265863"/>
            <a:ext cx="1979612" cy="366712"/>
          </a:xfrm>
          <a:prstGeom prst="actionButtonBlank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0"/>
              <a:t>Riskuj – hrací pole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576263" y="836613"/>
            <a:ext cx="8229600" cy="10810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hangingPunct="1">
              <a:buFontTx/>
              <a:buNone/>
              <a:defRPr/>
            </a:pPr>
            <a:r>
              <a:rPr lang="cs-CZ" altLang="cs-CZ" sz="2800" kern="0" dirty="0"/>
              <a:t>Doplňky stravy </a:t>
            </a:r>
            <a:r>
              <a:rPr lang="cs-CZ" altLang="cs-CZ" sz="2800" kern="0" dirty="0" smtClean="0"/>
              <a:t>2000:</a:t>
            </a:r>
          </a:p>
          <a:p>
            <a:pPr algn="ctr" eaLnBrk="1" hangingPunct="1">
              <a:buFontTx/>
              <a:buNone/>
              <a:defRPr/>
            </a:pPr>
            <a:endParaRPr lang="cs-CZ" altLang="cs-CZ" sz="2800" kern="0" dirty="0" smtClean="0"/>
          </a:p>
          <a:p>
            <a:pPr algn="ctr" eaLnBrk="1" hangingPunct="1">
              <a:buFontTx/>
              <a:buNone/>
              <a:defRPr/>
            </a:pPr>
            <a:r>
              <a:rPr lang="cs-CZ" sz="2800" dirty="0" smtClean="0"/>
              <a:t>Jak </a:t>
            </a:r>
            <a:r>
              <a:rPr lang="cs-CZ" sz="2800" dirty="0"/>
              <a:t>se nazývají kyseliny, které obsahují aminovou skupinu a u sportovců jsou často označovány jako BCAA?</a:t>
            </a:r>
            <a:endParaRPr lang="cs-CZ" altLang="cs-CZ" sz="2800" kern="0" dirty="0" smtClean="0"/>
          </a:p>
        </p:txBody>
      </p:sp>
      <p:sp>
        <p:nvSpPr>
          <p:cNvPr id="1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457575" y="3536950"/>
            <a:ext cx="2195513" cy="576263"/>
          </a:xfrm>
          <a:prstGeom prst="actionButtonBlank">
            <a:avLst/>
          </a:prstGeom>
          <a:solidFill>
            <a:schemeClr val="accent1"/>
          </a:solidFill>
          <a:ln w="127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/>
              <a:t>Odpověď</a:t>
            </a:r>
          </a:p>
        </p:txBody>
      </p:sp>
      <p:sp>
        <p:nvSpPr>
          <p:cNvPr id="12" name="AutoShape 12"/>
          <p:cNvSpPr>
            <a:spLocks noChangeArrowheads="1"/>
          </p:cNvSpPr>
          <p:nvPr/>
        </p:nvSpPr>
        <p:spPr bwMode="auto">
          <a:xfrm>
            <a:off x="4103688" y="5192713"/>
            <a:ext cx="755650" cy="720725"/>
          </a:xfrm>
          <a:prstGeom prst="smileyFace">
            <a:avLst>
              <a:gd name="adj" fmla="val 4653"/>
            </a:avLst>
          </a:prstGeom>
          <a:solidFill>
            <a:schemeClr val="bg1"/>
          </a:solidFill>
          <a:ln w="38100">
            <a:solidFill>
              <a:srgbClr val="00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imes New Roman" pitchFamily="18" charset="0"/>
            </a:endParaRP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0" y="4437063"/>
            <a:ext cx="91440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50000">
                      <a:schemeClr val="accent1">
                        <a:alpha val="0"/>
                      </a:schemeClr>
                    </a:gs>
                    <a:gs pos="100000">
                      <a:schemeClr val="bg1"/>
                    </a:gs>
                  </a:gsLst>
                  <a:lin ang="18900000" scaled="1"/>
                </a:gradFill>
              </a14:hiddenFill>
            </a:ext>
            <a:ext uri="{91240B29-F687-4F45-9708-019B960494DF}">
              <a14:hiddenLine xmlns:a14="http://schemas.microsoft.com/office/drawing/2010/main" w="25400" cap="rnd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cs-CZ" sz="2400" b="0" dirty="0">
                <a:solidFill>
                  <a:srgbClr val="FF0000"/>
                </a:solidFill>
              </a:rPr>
              <a:t>Aminokyseliny s rozvětveným řetězcem (valin, leucin, </a:t>
            </a:r>
            <a:r>
              <a:rPr lang="cs-CZ" sz="2400" b="0" dirty="0" err="1">
                <a:solidFill>
                  <a:srgbClr val="FF0000"/>
                </a:solidFill>
              </a:rPr>
              <a:t>isoleucin</a:t>
            </a:r>
            <a:r>
              <a:rPr lang="cs-CZ" sz="2400" b="0" dirty="0">
                <a:solidFill>
                  <a:srgbClr val="FF0000"/>
                </a:solidFill>
              </a:rPr>
              <a:t>)</a:t>
            </a:r>
            <a:endParaRPr lang="cs-CZ" altLang="cs-CZ" sz="2400" b="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FFCCFF"/>
            </a:gs>
            <a:gs pos="50000">
              <a:schemeClr val="bg1"/>
            </a:gs>
            <a:gs pos="100000">
              <a:srgbClr val="FF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5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563938" y="6265863"/>
            <a:ext cx="1979612" cy="366712"/>
          </a:xfrm>
          <a:prstGeom prst="actionButtonBlank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0"/>
              <a:t>Riskuj – hrací pole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576263" y="908050"/>
            <a:ext cx="8229600" cy="108108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hangingPunct="1">
              <a:buFontTx/>
              <a:buNone/>
              <a:defRPr/>
            </a:pPr>
            <a:r>
              <a:rPr lang="cs-CZ" altLang="cs-CZ" sz="2800" kern="0" dirty="0"/>
              <a:t>Doplňky stravy </a:t>
            </a:r>
            <a:r>
              <a:rPr lang="cs-CZ" altLang="cs-CZ" sz="2800" kern="0" dirty="0" smtClean="0"/>
              <a:t>3000:</a:t>
            </a:r>
          </a:p>
          <a:p>
            <a:pPr algn="ctr" eaLnBrk="1" hangingPunct="1">
              <a:buFontTx/>
              <a:buNone/>
              <a:defRPr/>
            </a:pPr>
            <a:endParaRPr lang="cs-CZ" altLang="cs-CZ" sz="2800" kern="0" dirty="0" smtClean="0"/>
          </a:p>
          <a:p>
            <a:pPr algn="ctr" eaLnBrk="1" hangingPunct="1">
              <a:buFontTx/>
              <a:buNone/>
              <a:defRPr/>
            </a:pPr>
            <a:r>
              <a:rPr lang="cs-CZ" sz="2800" dirty="0" smtClean="0"/>
              <a:t>Jaké </a:t>
            </a:r>
            <a:r>
              <a:rPr lang="cs-CZ" sz="2800" dirty="0"/>
              <a:t>označení se ve sportovním odvětví používá pro </a:t>
            </a:r>
            <a:r>
              <a:rPr lang="cs-CZ" sz="2800" dirty="0" err="1"/>
              <a:t>sacharido</a:t>
            </a:r>
            <a:r>
              <a:rPr lang="cs-CZ" sz="2800" dirty="0"/>
              <a:t>-proteinové koncentráty? </a:t>
            </a:r>
            <a:endParaRPr lang="cs-CZ" altLang="cs-CZ" sz="2800" kern="0" dirty="0" smtClean="0"/>
          </a:p>
        </p:txBody>
      </p:sp>
      <p:sp>
        <p:nvSpPr>
          <p:cNvPr id="1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457575" y="3536950"/>
            <a:ext cx="2195513" cy="576263"/>
          </a:xfrm>
          <a:prstGeom prst="actionButtonBlank">
            <a:avLst/>
          </a:prstGeom>
          <a:solidFill>
            <a:schemeClr val="accent1"/>
          </a:solidFill>
          <a:ln w="127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/>
              <a:t>Odpověď</a:t>
            </a:r>
          </a:p>
        </p:txBody>
      </p:sp>
      <p:sp>
        <p:nvSpPr>
          <p:cNvPr id="12" name="AutoShape 12"/>
          <p:cNvSpPr>
            <a:spLocks noChangeArrowheads="1"/>
          </p:cNvSpPr>
          <p:nvPr/>
        </p:nvSpPr>
        <p:spPr bwMode="auto">
          <a:xfrm>
            <a:off x="4103688" y="5192713"/>
            <a:ext cx="755650" cy="720725"/>
          </a:xfrm>
          <a:prstGeom prst="smileyFace">
            <a:avLst>
              <a:gd name="adj" fmla="val 4653"/>
            </a:avLst>
          </a:prstGeom>
          <a:solidFill>
            <a:schemeClr val="bg1"/>
          </a:solidFill>
          <a:ln w="38100">
            <a:solidFill>
              <a:srgbClr val="00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imes New Roman" pitchFamily="18" charset="0"/>
            </a:endParaRP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0" y="4437063"/>
            <a:ext cx="91440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50000">
                      <a:schemeClr val="accent1">
                        <a:alpha val="0"/>
                      </a:schemeClr>
                    </a:gs>
                    <a:gs pos="100000">
                      <a:schemeClr val="bg1"/>
                    </a:gs>
                  </a:gsLst>
                  <a:lin ang="18900000" scaled="1"/>
                </a:gradFill>
              </a14:hiddenFill>
            </a:ext>
            <a:ext uri="{91240B29-F687-4F45-9708-019B960494DF}">
              <a14:hiddenLine xmlns:a14="http://schemas.microsoft.com/office/drawing/2010/main" w="25400" cap="rnd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cs-CZ" sz="2400" b="0" dirty="0">
                <a:solidFill>
                  <a:srgbClr val="FF0000"/>
                </a:solidFill>
              </a:rPr>
              <a:t>GAINERY</a:t>
            </a:r>
            <a:endParaRPr lang="cs-CZ" altLang="cs-CZ" sz="2400" b="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FFCCFF"/>
            </a:gs>
            <a:gs pos="50000">
              <a:schemeClr val="bg1"/>
            </a:gs>
            <a:gs pos="100000">
              <a:srgbClr val="FF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563938" y="6265863"/>
            <a:ext cx="1979612" cy="366712"/>
          </a:xfrm>
          <a:prstGeom prst="actionButtonBlank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0"/>
              <a:t>Riskuj – hrací pole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576263" y="765175"/>
            <a:ext cx="8229600" cy="108108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hangingPunct="1">
              <a:buFontTx/>
              <a:buNone/>
              <a:defRPr/>
            </a:pPr>
            <a:r>
              <a:rPr lang="cs-CZ" altLang="cs-CZ" sz="2800" kern="0" dirty="0"/>
              <a:t>Doplňky stravy </a:t>
            </a:r>
            <a:r>
              <a:rPr lang="cs-CZ" altLang="cs-CZ" sz="2800" kern="0" dirty="0" smtClean="0"/>
              <a:t>4000:</a:t>
            </a:r>
          </a:p>
          <a:p>
            <a:pPr algn="ctr" eaLnBrk="1" hangingPunct="1">
              <a:buFontTx/>
              <a:buNone/>
              <a:defRPr/>
            </a:pPr>
            <a:endParaRPr lang="cs-CZ" altLang="cs-CZ" sz="2800" kern="0" dirty="0" smtClean="0"/>
          </a:p>
          <a:p>
            <a:pPr algn="ctr" eaLnBrk="1" hangingPunct="1">
              <a:buFontTx/>
              <a:buNone/>
              <a:defRPr/>
            </a:pPr>
            <a:r>
              <a:rPr lang="cs-CZ" sz="2800" dirty="0" smtClean="0"/>
              <a:t>Co </a:t>
            </a:r>
            <a:r>
              <a:rPr lang="cs-CZ" sz="2800" dirty="0"/>
              <a:t>bylo údajným důvodem smrti řeckého posla, který běžel z bitvy u </a:t>
            </a:r>
            <a:r>
              <a:rPr lang="cs-CZ" sz="2800" dirty="0" err="1"/>
              <a:t>Marathonu</a:t>
            </a:r>
            <a:r>
              <a:rPr lang="cs-CZ" sz="2800" dirty="0"/>
              <a:t> do Athén?</a:t>
            </a:r>
            <a:endParaRPr lang="cs-CZ" altLang="cs-CZ" sz="2800" kern="0" dirty="0" smtClean="0"/>
          </a:p>
        </p:txBody>
      </p:sp>
      <p:sp>
        <p:nvSpPr>
          <p:cNvPr id="1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457575" y="3536950"/>
            <a:ext cx="2195513" cy="576263"/>
          </a:xfrm>
          <a:prstGeom prst="actionButtonBlank">
            <a:avLst/>
          </a:prstGeom>
          <a:solidFill>
            <a:schemeClr val="accent1"/>
          </a:solidFill>
          <a:ln w="127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/>
              <a:t>Odpověď</a:t>
            </a:r>
          </a:p>
        </p:txBody>
      </p:sp>
      <p:sp>
        <p:nvSpPr>
          <p:cNvPr id="12" name="AutoShape 12"/>
          <p:cNvSpPr>
            <a:spLocks noChangeArrowheads="1"/>
          </p:cNvSpPr>
          <p:nvPr/>
        </p:nvSpPr>
        <p:spPr bwMode="auto">
          <a:xfrm>
            <a:off x="4103688" y="5192713"/>
            <a:ext cx="755650" cy="720725"/>
          </a:xfrm>
          <a:prstGeom prst="smileyFace">
            <a:avLst>
              <a:gd name="adj" fmla="val 4653"/>
            </a:avLst>
          </a:prstGeom>
          <a:solidFill>
            <a:schemeClr val="bg1"/>
          </a:solidFill>
          <a:ln w="38100">
            <a:solidFill>
              <a:srgbClr val="00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imes New Roman" pitchFamily="18" charset="0"/>
            </a:endParaRP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0" y="4437063"/>
            <a:ext cx="91440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50000">
                      <a:schemeClr val="accent1">
                        <a:alpha val="0"/>
                      </a:schemeClr>
                    </a:gs>
                    <a:gs pos="100000">
                      <a:schemeClr val="bg1"/>
                    </a:gs>
                  </a:gsLst>
                  <a:lin ang="18900000" scaled="1"/>
                </a:gradFill>
              </a14:hiddenFill>
            </a:ext>
            <a:ext uri="{91240B29-F687-4F45-9708-019B960494DF}">
              <a14:hiddenLine xmlns:a14="http://schemas.microsoft.com/office/drawing/2010/main" w="25400" cap="rnd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cs-CZ" sz="2400" b="0" cap="all" dirty="0"/>
              <a:t>ACIDOS</a:t>
            </a:r>
            <a:r>
              <a:rPr lang="cs-CZ" sz="2400" b="0" dirty="0"/>
              <a:t>A, PŘEKYSELENÍ</a:t>
            </a:r>
            <a:endParaRPr lang="cs-CZ" altLang="cs-CZ" sz="2400" b="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FFE2C5"/>
            </a:gs>
            <a:gs pos="50000">
              <a:schemeClr val="bg1"/>
            </a:gs>
            <a:gs pos="100000">
              <a:srgbClr val="FFE2C5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8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563938" y="6265863"/>
            <a:ext cx="1979612" cy="366712"/>
          </a:xfrm>
          <a:prstGeom prst="actionButtonBlank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0"/>
              <a:t>Riskuj – hrací pole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576263" y="728663"/>
            <a:ext cx="8229600" cy="10810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hangingPunct="1">
              <a:buFontTx/>
              <a:buNone/>
              <a:defRPr/>
            </a:pPr>
            <a:r>
              <a:rPr lang="cs-CZ" altLang="cs-CZ" sz="2800" kern="0" dirty="0" smtClean="0"/>
              <a:t>Dopingové metody 1000:</a:t>
            </a:r>
          </a:p>
          <a:p>
            <a:pPr algn="ctr" eaLnBrk="1" hangingPunct="1">
              <a:buFontTx/>
              <a:buNone/>
              <a:defRPr/>
            </a:pPr>
            <a:endParaRPr lang="cs-CZ" altLang="cs-CZ" sz="2800" kern="0" dirty="0" smtClean="0"/>
          </a:p>
          <a:p>
            <a:pPr algn="ctr" eaLnBrk="1" hangingPunct="1">
              <a:buFontTx/>
              <a:buNone/>
              <a:defRPr/>
            </a:pPr>
            <a:r>
              <a:rPr lang="cs-CZ" sz="2800" dirty="0"/>
              <a:t>Jak se nazývá ve sportu zakázaná metoda, při které jsou do těla vpraveny geneticky upravené buňky? </a:t>
            </a:r>
            <a:endParaRPr lang="cs-CZ" altLang="cs-CZ" sz="2800" kern="0" dirty="0" smtClean="0"/>
          </a:p>
        </p:txBody>
      </p:sp>
      <p:sp>
        <p:nvSpPr>
          <p:cNvPr id="1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457575" y="3536950"/>
            <a:ext cx="2195513" cy="576263"/>
          </a:xfrm>
          <a:prstGeom prst="actionButtonBlank">
            <a:avLst/>
          </a:prstGeom>
          <a:solidFill>
            <a:schemeClr val="accent1"/>
          </a:solidFill>
          <a:ln w="127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/>
              <a:t>Odpověď</a:t>
            </a:r>
          </a:p>
        </p:txBody>
      </p:sp>
      <p:sp>
        <p:nvSpPr>
          <p:cNvPr id="12" name="AutoShape 12"/>
          <p:cNvSpPr>
            <a:spLocks noChangeArrowheads="1"/>
          </p:cNvSpPr>
          <p:nvPr/>
        </p:nvSpPr>
        <p:spPr bwMode="auto">
          <a:xfrm>
            <a:off x="4103688" y="5192713"/>
            <a:ext cx="755650" cy="720725"/>
          </a:xfrm>
          <a:prstGeom prst="smileyFace">
            <a:avLst>
              <a:gd name="adj" fmla="val 4653"/>
            </a:avLst>
          </a:prstGeom>
          <a:solidFill>
            <a:schemeClr val="bg1"/>
          </a:solidFill>
          <a:ln w="38100">
            <a:solidFill>
              <a:srgbClr val="00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imes New Roman" pitchFamily="18" charset="0"/>
            </a:endParaRP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0" y="4437063"/>
            <a:ext cx="91440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50000">
                      <a:schemeClr val="accent1">
                        <a:alpha val="0"/>
                      </a:schemeClr>
                    </a:gs>
                    <a:gs pos="100000">
                      <a:schemeClr val="bg1"/>
                    </a:gs>
                  </a:gsLst>
                  <a:lin ang="18900000" scaled="1"/>
                </a:gradFill>
              </a14:hiddenFill>
            </a:ext>
            <a:ext uri="{91240B29-F687-4F45-9708-019B960494DF}">
              <a14:hiddenLine xmlns:a14="http://schemas.microsoft.com/office/drawing/2010/main" w="25400" cap="rnd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cs-CZ" sz="2400" b="0" dirty="0">
                <a:solidFill>
                  <a:srgbClr val="FF0000"/>
                </a:solidFill>
              </a:rPr>
              <a:t>GENOVÝ DOPING</a:t>
            </a:r>
            <a:endParaRPr lang="cs-CZ" altLang="cs-CZ" sz="2400" b="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E2C5"/>
            </a:gs>
            <a:gs pos="50000">
              <a:schemeClr val="bg1"/>
            </a:gs>
            <a:gs pos="100000">
              <a:srgbClr val="FFE2C5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1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563938" y="6265863"/>
            <a:ext cx="1979612" cy="366712"/>
          </a:xfrm>
          <a:prstGeom prst="actionButtonBlank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0"/>
              <a:t>Riskuj – hrací pole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576263" y="873125"/>
            <a:ext cx="8229600" cy="108108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hangingPunct="1">
              <a:buFontTx/>
              <a:buNone/>
              <a:defRPr/>
            </a:pPr>
            <a:r>
              <a:rPr lang="cs-CZ" altLang="cs-CZ" sz="2800" kern="0" dirty="0"/>
              <a:t>Dopingové metody </a:t>
            </a:r>
            <a:r>
              <a:rPr lang="cs-CZ" altLang="cs-CZ" sz="2800" kern="0" dirty="0" smtClean="0"/>
              <a:t>2000:</a:t>
            </a:r>
          </a:p>
          <a:p>
            <a:pPr algn="ctr" eaLnBrk="1" hangingPunct="1">
              <a:buFontTx/>
              <a:buNone/>
              <a:defRPr/>
            </a:pPr>
            <a:endParaRPr lang="cs-CZ" altLang="cs-CZ" sz="2800" kern="0" dirty="0" smtClean="0"/>
          </a:p>
          <a:p>
            <a:pPr algn="ctr" eaLnBrk="1" hangingPunct="1">
              <a:buFontTx/>
              <a:buNone/>
              <a:defRPr/>
            </a:pPr>
            <a:r>
              <a:rPr lang="cs-CZ" sz="2800" dirty="0"/>
              <a:t>Uveďte dvě látky, které řadíme mezi narkotika. tyto látky zvyšují práh bolesti a byly používány při 2.světové válce. </a:t>
            </a:r>
            <a:endParaRPr lang="cs-CZ" altLang="cs-CZ" sz="2800" kern="0" dirty="0" smtClean="0"/>
          </a:p>
        </p:txBody>
      </p:sp>
      <p:sp>
        <p:nvSpPr>
          <p:cNvPr id="1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457575" y="3536950"/>
            <a:ext cx="2195513" cy="576263"/>
          </a:xfrm>
          <a:prstGeom prst="actionButtonBlank">
            <a:avLst/>
          </a:prstGeom>
          <a:solidFill>
            <a:schemeClr val="accent1"/>
          </a:solidFill>
          <a:ln w="127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/>
              <a:t>Odpověď</a:t>
            </a:r>
          </a:p>
        </p:txBody>
      </p:sp>
      <p:sp>
        <p:nvSpPr>
          <p:cNvPr id="12" name="AutoShape 12"/>
          <p:cNvSpPr>
            <a:spLocks noChangeArrowheads="1"/>
          </p:cNvSpPr>
          <p:nvPr/>
        </p:nvSpPr>
        <p:spPr bwMode="auto">
          <a:xfrm>
            <a:off x="4103688" y="5192713"/>
            <a:ext cx="755650" cy="720725"/>
          </a:xfrm>
          <a:prstGeom prst="smileyFace">
            <a:avLst>
              <a:gd name="adj" fmla="val 4653"/>
            </a:avLst>
          </a:prstGeom>
          <a:solidFill>
            <a:schemeClr val="bg1"/>
          </a:solidFill>
          <a:ln w="38100">
            <a:solidFill>
              <a:srgbClr val="00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imes New Roman" pitchFamily="18" charset="0"/>
            </a:endParaRP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0" y="4437063"/>
            <a:ext cx="91440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50000">
                      <a:schemeClr val="accent1">
                        <a:alpha val="0"/>
                      </a:schemeClr>
                    </a:gs>
                    <a:gs pos="100000">
                      <a:schemeClr val="bg1"/>
                    </a:gs>
                  </a:gsLst>
                  <a:lin ang="18900000" scaled="1"/>
                </a:gradFill>
              </a14:hiddenFill>
            </a:ext>
            <a:ext uri="{91240B29-F687-4F45-9708-019B960494DF}">
              <a14:hiddenLine xmlns:a14="http://schemas.microsoft.com/office/drawing/2010/main" w="25400" cap="rnd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cs-CZ" sz="2400" b="0" dirty="0">
                <a:solidFill>
                  <a:srgbClr val="FF0000"/>
                </a:solidFill>
              </a:rPr>
              <a:t>HEROIN, MORFIUM</a:t>
            </a:r>
            <a:endParaRPr lang="cs-CZ" altLang="cs-CZ" sz="2400" b="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E2C5"/>
            </a:gs>
            <a:gs pos="50000">
              <a:schemeClr val="bg1"/>
            </a:gs>
            <a:gs pos="100000">
              <a:srgbClr val="FFE2C5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1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563938" y="6265863"/>
            <a:ext cx="1979612" cy="366712"/>
          </a:xfrm>
          <a:prstGeom prst="actionButtonBlank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0"/>
              <a:t>Riskuj – hrací pole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576263" y="1089025"/>
            <a:ext cx="8229600" cy="108108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hangingPunct="1">
              <a:buFontTx/>
              <a:buNone/>
              <a:defRPr/>
            </a:pPr>
            <a:r>
              <a:rPr lang="cs-CZ" altLang="cs-CZ" sz="2800" kern="0" dirty="0"/>
              <a:t>Dopingové metody </a:t>
            </a:r>
            <a:r>
              <a:rPr lang="cs-CZ" altLang="cs-CZ" sz="2800" kern="0" dirty="0" smtClean="0"/>
              <a:t>3000:</a:t>
            </a:r>
          </a:p>
          <a:p>
            <a:pPr algn="ctr" eaLnBrk="1" hangingPunct="1">
              <a:buFontTx/>
              <a:buNone/>
              <a:defRPr/>
            </a:pPr>
            <a:endParaRPr lang="cs-CZ" altLang="cs-CZ" sz="2800" kern="0" dirty="0" smtClean="0"/>
          </a:p>
          <a:p>
            <a:pPr algn="ctr" eaLnBrk="1" hangingPunct="1">
              <a:buFontTx/>
              <a:buNone/>
              <a:defRPr/>
            </a:pPr>
            <a:r>
              <a:rPr lang="cs-CZ" sz="2800" dirty="0" smtClean="0"/>
              <a:t>Uveďte </a:t>
            </a:r>
            <a:r>
              <a:rPr lang="cs-CZ" sz="2800" dirty="0"/>
              <a:t>alespoň dva stimulanty, které zvyšují bdělost.</a:t>
            </a:r>
            <a:endParaRPr lang="cs-CZ" altLang="cs-CZ" sz="2800" kern="0" dirty="0" smtClean="0"/>
          </a:p>
        </p:txBody>
      </p:sp>
      <p:sp>
        <p:nvSpPr>
          <p:cNvPr id="1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457575" y="3536950"/>
            <a:ext cx="2195513" cy="576263"/>
          </a:xfrm>
          <a:prstGeom prst="actionButtonBlank">
            <a:avLst/>
          </a:prstGeom>
          <a:solidFill>
            <a:schemeClr val="accent1"/>
          </a:solidFill>
          <a:ln w="127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/>
              <a:t>Odpověď</a:t>
            </a:r>
          </a:p>
        </p:txBody>
      </p:sp>
      <p:sp>
        <p:nvSpPr>
          <p:cNvPr id="12" name="AutoShape 12"/>
          <p:cNvSpPr>
            <a:spLocks noChangeArrowheads="1"/>
          </p:cNvSpPr>
          <p:nvPr/>
        </p:nvSpPr>
        <p:spPr bwMode="auto">
          <a:xfrm>
            <a:off x="4103688" y="5192713"/>
            <a:ext cx="755650" cy="720725"/>
          </a:xfrm>
          <a:prstGeom prst="smileyFace">
            <a:avLst>
              <a:gd name="adj" fmla="val 4653"/>
            </a:avLst>
          </a:prstGeom>
          <a:solidFill>
            <a:schemeClr val="bg1"/>
          </a:solidFill>
          <a:ln w="38100">
            <a:solidFill>
              <a:srgbClr val="00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imes New Roman" pitchFamily="18" charset="0"/>
            </a:endParaRP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0" y="4437063"/>
            <a:ext cx="91440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50000">
                      <a:schemeClr val="accent1">
                        <a:alpha val="0"/>
                      </a:schemeClr>
                    </a:gs>
                    <a:gs pos="100000">
                      <a:schemeClr val="bg1"/>
                    </a:gs>
                  </a:gsLst>
                  <a:lin ang="18900000" scaled="1"/>
                </a:gradFill>
              </a14:hiddenFill>
            </a:ext>
            <a:ext uri="{91240B29-F687-4F45-9708-019B960494DF}">
              <a14:hiddenLine xmlns:a14="http://schemas.microsoft.com/office/drawing/2010/main" w="25400" cap="rnd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cs-CZ" sz="2400" b="0" dirty="0">
                <a:solidFill>
                  <a:srgbClr val="FF0000"/>
                </a:solidFill>
              </a:rPr>
              <a:t>KOKAIN, EPHEDRIN, AMFETAMIN</a:t>
            </a:r>
            <a:endParaRPr lang="cs-CZ" altLang="cs-CZ" sz="2400" b="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FFE2C5"/>
            </a:gs>
            <a:gs pos="50000">
              <a:schemeClr val="bg1"/>
            </a:gs>
            <a:gs pos="100000">
              <a:srgbClr val="FFE2C5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4"/>
          <p:cNvSpPr txBox="1">
            <a:spLocks noChangeArrowheads="1"/>
          </p:cNvSpPr>
          <p:nvPr/>
        </p:nvSpPr>
        <p:spPr bwMode="auto">
          <a:xfrm>
            <a:off x="900113" y="5876925"/>
            <a:ext cx="79216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endParaRPr lang="en-US" altLang="cs-CZ" sz="1800" b="0"/>
          </a:p>
        </p:txBody>
      </p:sp>
      <p:sp>
        <p:nvSpPr>
          <p:cNvPr id="18435" name="AutoShape 3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563938" y="6265863"/>
            <a:ext cx="1979612" cy="366712"/>
          </a:xfrm>
          <a:prstGeom prst="actionButtonBlank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0"/>
              <a:t>Riskuj – hrací pole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576263" y="981075"/>
            <a:ext cx="8229600" cy="108108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hangingPunct="1">
              <a:buFontTx/>
              <a:buNone/>
              <a:defRPr/>
            </a:pPr>
            <a:r>
              <a:rPr lang="cs-CZ" altLang="cs-CZ" sz="2800" kern="0" dirty="0"/>
              <a:t>Dopingové metody </a:t>
            </a:r>
            <a:r>
              <a:rPr lang="cs-CZ" altLang="cs-CZ" sz="2800" kern="0" dirty="0" smtClean="0"/>
              <a:t>4000:</a:t>
            </a:r>
          </a:p>
          <a:p>
            <a:pPr algn="ctr" eaLnBrk="1" hangingPunct="1">
              <a:buFontTx/>
              <a:buNone/>
              <a:defRPr/>
            </a:pPr>
            <a:endParaRPr lang="cs-CZ" altLang="cs-CZ" sz="2800" kern="0" dirty="0" smtClean="0"/>
          </a:p>
          <a:p>
            <a:pPr algn="ctr" eaLnBrk="1" hangingPunct="1">
              <a:buFontTx/>
              <a:buNone/>
              <a:defRPr/>
            </a:pPr>
            <a:r>
              <a:rPr lang="pt-BR" sz="2800" dirty="0"/>
              <a:t>Uveďte alespoň dvě nemoci spojené s krevním </a:t>
            </a:r>
            <a:r>
              <a:rPr lang="pt-BR" sz="2800" dirty="0" smtClean="0"/>
              <a:t>dopingem</a:t>
            </a:r>
            <a:r>
              <a:rPr lang="cs-CZ" sz="2800" dirty="0" smtClean="0"/>
              <a:t>.</a:t>
            </a:r>
            <a:endParaRPr lang="cs-CZ" altLang="cs-CZ" sz="2800" kern="0" dirty="0" smtClean="0"/>
          </a:p>
        </p:txBody>
      </p:sp>
      <p:sp>
        <p:nvSpPr>
          <p:cNvPr id="12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457575" y="3536950"/>
            <a:ext cx="2195513" cy="576263"/>
          </a:xfrm>
          <a:prstGeom prst="actionButtonBlank">
            <a:avLst/>
          </a:prstGeom>
          <a:solidFill>
            <a:schemeClr val="accent1"/>
          </a:solidFill>
          <a:ln w="127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/>
              <a:t>Odpověď</a:t>
            </a:r>
          </a:p>
        </p:txBody>
      </p:sp>
      <p:sp>
        <p:nvSpPr>
          <p:cNvPr id="13" name="AutoShape 12"/>
          <p:cNvSpPr>
            <a:spLocks noChangeArrowheads="1"/>
          </p:cNvSpPr>
          <p:nvPr/>
        </p:nvSpPr>
        <p:spPr bwMode="auto">
          <a:xfrm>
            <a:off x="4103688" y="5192713"/>
            <a:ext cx="755650" cy="720725"/>
          </a:xfrm>
          <a:prstGeom prst="smileyFace">
            <a:avLst>
              <a:gd name="adj" fmla="val 4653"/>
            </a:avLst>
          </a:prstGeom>
          <a:solidFill>
            <a:schemeClr val="bg1"/>
          </a:solidFill>
          <a:ln w="38100">
            <a:solidFill>
              <a:srgbClr val="00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imes New Roman" pitchFamily="18" charset="0"/>
            </a:endParaRP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0" y="4437063"/>
            <a:ext cx="91440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50000">
                      <a:schemeClr val="accent1">
                        <a:alpha val="0"/>
                      </a:schemeClr>
                    </a:gs>
                    <a:gs pos="100000">
                      <a:schemeClr val="bg1"/>
                    </a:gs>
                  </a:gsLst>
                  <a:lin ang="18900000" scaled="1"/>
                </a:gradFill>
              </a14:hiddenFill>
            </a:ext>
            <a:ext uri="{91240B29-F687-4F45-9708-019B960494DF}">
              <a14:hiddenLine xmlns:a14="http://schemas.microsoft.com/office/drawing/2010/main" w="25400" cap="rnd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cs-CZ" sz="2400" b="0" dirty="0">
                <a:solidFill>
                  <a:srgbClr val="FF0000"/>
                </a:solidFill>
              </a:rPr>
              <a:t>HIV, ŽLOUTENKA, OTRAVA KRVE</a:t>
            </a:r>
            <a:endParaRPr lang="cs-CZ" altLang="cs-CZ" sz="2400" b="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FFFFCC"/>
            </a:gs>
            <a:gs pos="50000">
              <a:schemeClr val="bg1"/>
            </a:gs>
            <a:gs pos="100000">
              <a:srgbClr val="FFFFC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4563" y="765175"/>
            <a:ext cx="7129462" cy="719138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cs-CZ" altLang="cs-CZ" sz="2800" b="1" smtClean="0"/>
              <a:t> Zakázané látky 1000: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cs-CZ" altLang="cs-CZ" sz="2800" b="1" smtClean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cs-CZ" altLang="cs-CZ" sz="2800" b="1" smtClean="0"/>
              <a:t>Jak se nazývá mužský pohlavní hormon, který se v dopingu zneužívá zejména ke tvorbě svalové hmoty?</a:t>
            </a:r>
            <a:endParaRPr lang="cs-CZ" altLang="cs-CZ" sz="2800" b="1" baseline="-25000" smtClean="0"/>
          </a:p>
        </p:txBody>
      </p:sp>
      <p:sp>
        <p:nvSpPr>
          <p:cNvPr id="3075" name="AutoShape 42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563938" y="6265863"/>
            <a:ext cx="1979612" cy="366712"/>
          </a:xfrm>
          <a:prstGeom prst="actionButtonBlank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0"/>
              <a:t>Riskuj – hrací pole</a:t>
            </a:r>
          </a:p>
        </p:txBody>
      </p:sp>
      <p:sp>
        <p:nvSpPr>
          <p:cNvPr id="1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457575" y="3536950"/>
            <a:ext cx="2195513" cy="576263"/>
          </a:xfrm>
          <a:prstGeom prst="actionButtonBlank">
            <a:avLst/>
          </a:prstGeom>
          <a:solidFill>
            <a:schemeClr val="accent1"/>
          </a:solidFill>
          <a:ln w="127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/>
              <a:t>Odpověď</a:t>
            </a:r>
          </a:p>
        </p:txBody>
      </p:sp>
      <p:sp>
        <p:nvSpPr>
          <p:cNvPr id="17" name="AutoShape 12"/>
          <p:cNvSpPr>
            <a:spLocks noChangeArrowheads="1"/>
          </p:cNvSpPr>
          <p:nvPr/>
        </p:nvSpPr>
        <p:spPr bwMode="auto">
          <a:xfrm>
            <a:off x="4103688" y="5192713"/>
            <a:ext cx="755650" cy="720725"/>
          </a:xfrm>
          <a:prstGeom prst="smileyFace">
            <a:avLst>
              <a:gd name="adj" fmla="val 4653"/>
            </a:avLst>
          </a:prstGeom>
          <a:solidFill>
            <a:schemeClr val="bg1"/>
          </a:solidFill>
          <a:ln w="38100">
            <a:solidFill>
              <a:srgbClr val="00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imes New Roman" pitchFamily="18" charset="0"/>
            </a:endParaRPr>
          </a:p>
        </p:txBody>
      </p:sp>
      <p:sp>
        <p:nvSpPr>
          <p:cNvPr id="18" name="Text Box 13"/>
          <p:cNvSpPr txBox="1">
            <a:spLocks noChangeArrowheads="1"/>
          </p:cNvSpPr>
          <p:nvPr/>
        </p:nvSpPr>
        <p:spPr bwMode="auto">
          <a:xfrm>
            <a:off x="0" y="4437063"/>
            <a:ext cx="91440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50000">
                      <a:schemeClr val="accent1">
                        <a:alpha val="0"/>
                      </a:schemeClr>
                    </a:gs>
                    <a:gs pos="100000">
                      <a:schemeClr val="bg1"/>
                    </a:gs>
                  </a:gsLst>
                  <a:lin ang="18900000" scaled="1"/>
                </a:gradFill>
              </a14:hiddenFill>
            </a:ext>
            <a:ext uri="{91240B29-F687-4F45-9708-019B960494DF}">
              <a14:hiddenLine xmlns:a14="http://schemas.microsoft.com/office/drawing/2010/main" w="25400" cap="rnd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cs-CZ" altLang="cs-CZ" sz="2400" b="0" dirty="0" smtClean="0">
                <a:solidFill>
                  <a:srgbClr val="FF0000"/>
                </a:solidFill>
              </a:rPr>
              <a:t>TESTOSTERON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17" grpId="0" animBg="1"/>
      <p:bldP spid="17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FFFFCC"/>
            </a:gs>
            <a:gs pos="50000">
              <a:schemeClr val="bg1"/>
            </a:gs>
            <a:gs pos="100000">
              <a:srgbClr val="FFFFC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908050"/>
            <a:ext cx="8229600" cy="1081088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cs-CZ" altLang="cs-CZ" sz="2800" b="1" smtClean="0"/>
              <a:t>Zakázané látky 2000:</a:t>
            </a:r>
          </a:p>
          <a:p>
            <a:pPr algn="ctr" eaLnBrk="1" hangingPunct="1">
              <a:buFontTx/>
              <a:buNone/>
            </a:pPr>
            <a:endParaRPr lang="cs-CZ" altLang="cs-CZ" sz="2800" b="1" smtClean="0"/>
          </a:p>
          <a:p>
            <a:pPr algn="ctr" eaLnBrk="1" hangingPunct="1">
              <a:buFontTx/>
              <a:buNone/>
            </a:pPr>
            <a:r>
              <a:rPr lang="cs-CZ" altLang="cs-CZ" sz="2800" b="1" smtClean="0"/>
              <a:t>Jak obecně označujeme látky zvyšující vylučování moči? </a:t>
            </a:r>
          </a:p>
        </p:txBody>
      </p:sp>
      <p:sp>
        <p:nvSpPr>
          <p:cNvPr id="4099" name="AutoShape 22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563938" y="6265863"/>
            <a:ext cx="1979612" cy="366712"/>
          </a:xfrm>
          <a:prstGeom prst="actionButtonBlank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0"/>
              <a:t>Riskuj – hrací pole</a:t>
            </a:r>
          </a:p>
        </p:txBody>
      </p:sp>
      <p:sp>
        <p:nvSpPr>
          <p:cNvPr id="1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457575" y="3536950"/>
            <a:ext cx="2195513" cy="576263"/>
          </a:xfrm>
          <a:prstGeom prst="actionButtonBlank">
            <a:avLst/>
          </a:prstGeom>
          <a:solidFill>
            <a:schemeClr val="accent1"/>
          </a:solidFill>
          <a:ln w="127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/>
              <a:t>Odpověď</a:t>
            </a:r>
          </a:p>
        </p:txBody>
      </p:sp>
      <p:sp>
        <p:nvSpPr>
          <p:cNvPr id="11" name="AutoShape 12"/>
          <p:cNvSpPr>
            <a:spLocks noChangeArrowheads="1"/>
          </p:cNvSpPr>
          <p:nvPr/>
        </p:nvSpPr>
        <p:spPr bwMode="auto">
          <a:xfrm>
            <a:off x="4103688" y="5192713"/>
            <a:ext cx="755650" cy="720725"/>
          </a:xfrm>
          <a:prstGeom prst="smileyFace">
            <a:avLst>
              <a:gd name="adj" fmla="val 4653"/>
            </a:avLst>
          </a:prstGeom>
          <a:solidFill>
            <a:schemeClr val="bg1"/>
          </a:solidFill>
          <a:ln w="38100">
            <a:solidFill>
              <a:srgbClr val="00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imes New Roman" pitchFamily="18" charset="0"/>
            </a:endParaRPr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0" y="4437063"/>
            <a:ext cx="91440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50000">
                      <a:schemeClr val="accent1">
                        <a:alpha val="0"/>
                      </a:schemeClr>
                    </a:gs>
                    <a:gs pos="100000">
                      <a:schemeClr val="bg1"/>
                    </a:gs>
                  </a:gsLst>
                  <a:lin ang="18900000" scaled="1"/>
                </a:gradFill>
              </a14:hiddenFill>
            </a:ext>
            <a:ext uri="{91240B29-F687-4F45-9708-019B960494DF}">
              <a14:hiddenLine xmlns:a14="http://schemas.microsoft.com/office/drawing/2010/main" w="25400" cap="rnd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cs-CZ" altLang="cs-CZ" sz="2400" b="0" dirty="0">
                <a:solidFill>
                  <a:srgbClr val="FF0000"/>
                </a:solidFill>
              </a:rPr>
              <a:t>DIURETIKA</a:t>
            </a:r>
            <a:endParaRPr lang="cs-CZ" altLang="cs-CZ" sz="2400" b="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FFFFCC"/>
            </a:gs>
            <a:gs pos="50000">
              <a:schemeClr val="bg1"/>
            </a:gs>
            <a:gs pos="100000">
              <a:srgbClr val="FFFFC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3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563938" y="6265863"/>
            <a:ext cx="1979612" cy="366712"/>
          </a:xfrm>
          <a:prstGeom prst="actionButtonBlank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0"/>
              <a:t>Riskuj – hrací pole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571500" y="765175"/>
            <a:ext cx="8229600" cy="108108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hangingPunct="1">
              <a:buFontTx/>
              <a:buNone/>
              <a:defRPr/>
            </a:pPr>
            <a:r>
              <a:rPr lang="cs-CZ" altLang="cs-CZ" sz="2800" dirty="0"/>
              <a:t>Zakázané látky </a:t>
            </a:r>
            <a:r>
              <a:rPr lang="cs-CZ" altLang="cs-CZ" sz="2800" dirty="0" smtClean="0"/>
              <a:t>3000</a:t>
            </a:r>
            <a:r>
              <a:rPr lang="cs-CZ" altLang="cs-CZ" sz="2800" kern="0" dirty="0" smtClean="0"/>
              <a:t>:</a:t>
            </a:r>
          </a:p>
          <a:p>
            <a:pPr algn="ctr" eaLnBrk="1" hangingPunct="1">
              <a:buFontTx/>
              <a:buNone/>
              <a:defRPr/>
            </a:pPr>
            <a:endParaRPr lang="cs-CZ" altLang="cs-CZ" sz="2800" kern="0" dirty="0" smtClean="0"/>
          </a:p>
          <a:p>
            <a:pPr algn="ctr" eaLnBrk="1" hangingPunct="1">
              <a:buFontTx/>
              <a:buNone/>
              <a:defRPr/>
            </a:pPr>
            <a:r>
              <a:rPr lang="cs-CZ" sz="2800" dirty="0"/>
              <a:t>Uveďte obecné označení látek, které zajišťují tvorbu svalové hmoty. </a:t>
            </a:r>
            <a:endParaRPr lang="cs-CZ" altLang="cs-CZ" sz="2800" kern="0" dirty="0" smtClean="0"/>
          </a:p>
        </p:txBody>
      </p:sp>
      <p:sp>
        <p:nvSpPr>
          <p:cNvPr id="1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457575" y="3536950"/>
            <a:ext cx="2195513" cy="576263"/>
          </a:xfrm>
          <a:prstGeom prst="actionButtonBlank">
            <a:avLst/>
          </a:prstGeom>
          <a:solidFill>
            <a:schemeClr val="accent1"/>
          </a:solidFill>
          <a:ln w="127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/>
              <a:t>Odpověď</a:t>
            </a:r>
          </a:p>
        </p:txBody>
      </p:sp>
      <p:sp>
        <p:nvSpPr>
          <p:cNvPr id="12" name="AutoShape 12"/>
          <p:cNvSpPr>
            <a:spLocks noChangeArrowheads="1"/>
          </p:cNvSpPr>
          <p:nvPr/>
        </p:nvSpPr>
        <p:spPr bwMode="auto">
          <a:xfrm>
            <a:off x="4103688" y="5192713"/>
            <a:ext cx="755650" cy="720725"/>
          </a:xfrm>
          <a:prstGeom prst="smileyFace">
            <a:avLst>
              <a:gd name="adj" fmla="val 4653"/>
            </a:avLst>
          </a:prstGeom>
          <a:solidFill>
            <a:schemeClr val="bg1"/>
          </a:solidFill>
          <a:ln w="38100">
            <a:solidFill>
              <a:srgbClr val="00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imes New Roman" pitchFamily="18" charset="0"/>
            </a:endParaRP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0" y="4437063"/>
            <a:ext cx="91440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50000">
                      <a:schemeClr val="accent1">
                        <a:alpha val="0"/>
                      </a:schemeClr>
                    </a:gs>
                    <a:gs pos="100000">
                      <a:schemeClr val="bg1"/>
                    </a:gs>
                  </a:gsLst>
                  <a:lin ang="18900000" scaled="1"/>
                </a:gradFill>
              </a14:hiddenFill>
            </a:ext>
            <a:ext uri="{91240B29-F687-4F45-9708-019B960494DF}">
              <a14:hiddenLine xmlns:a14="http://schemas.microsoft.com/office/drawing/2010/main" w="25400" cap="rnd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cs-CZ" sz="2400" b="0" dirty="0">
                <a:solidFill>
                  <a:srgbClr val="FF0000"/>
                </a:solidFill>
              </a:rPr>
              <a:t>ANABOLICKÉ LÁTKY</a:t>
            </a:r>
            <a:endParaRPr lang="cs-CZ" altLang="cs-CZ" sz="2400" b="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FFFFCC"/>
            </a:gs>
            <a:gs pos="50000">
              <a:schemeClr val="bg1"/>
            </a:gs>
            <a:gs pos="100000">
              <a:srgbClr val="FFFFC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19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563938" y="6265863"/>
            <a:ext cx="1979612" cy="366712"/>
          </a:xfrm>
          <a:prstGeom prst="actionButtonBlank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0"/>
              <a:t>Riskuj – hrací pole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576263" y="765175"/>
            <a:ext cx="8229600" cy="108108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hangingPunct="1">
              <a:buFontTx/>
              <a:buNone/>
              <a:defRPr/>
            </a:pPr>
            <a:r>
              <a:rPr lang="cs-CZ" altLang="cs-CZ" sz="2800" dirty="0"/>
              <a:t>Zakázané látky </a:t>
            </a:r>
            <a:r>
              <a:rPr lang="cs-CZ" altLang="cs-CZ" sz="2800" dirty="0" smtClean="0"/>
              <a:t>4000</a:t>
            </a:r>
            <a:r>
              <a:rPr lang="cs-CZ" altLang="cs-CZ" sz="2800" kern="0" dirty="0" smtClean="0"/>
              <a:t>:</a:t>
            </a:r>
          </a:p>
          <a:p>
            <a:pPr algn="ctr" eaLnBrk="1" hangingPunct="1">
              <a:buFontTx/>
              <a:buNone/>
              <a:defRPr/>
            </a:pPr>
            <a:endParaRPr lang="cs-CZ" altLang="cs-CZ" sz="2800" kern="0" dirty="0" smtClean="0"/>
          </a:p>
          <a:p>
            <a:pPr algn="ctr" eaLnBrk="1" hangingPunct="1">
              <a:buFontTx/>
              <a:buNone/>
              <a:defRPr/>
            </a:pPr>
            <a:r>
              <a:rPr lang="cs-CZ" sz="2800" dirty="0"/>
              <a:t>Užívání kterého hormonu ovlivňujícího tvorbu a transport červených krvinek je považováno ve sportu za doping?</a:t>
            </a:r>
            <a:endParaRPr lang="cs-CZ" altLang="cs-CZ" sz="2800" kern="0" dirty="0" smtClean="0"/>
          </a:p>
        </p:txBody>
      </p:sp>
      <p:sp>
        <p:nvSpPr>
          <p:cNvPr id="1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457575" y="3536950"/>
            <a:ext cx="2195513" cy="576263"/>
          </a:xfrm>
          <a:prstGeom prst="actionButtonBlank">
            <a:avLst/>
          </a:prstGeom>
          <a:solidFill>
            <a:schemeClr val="accent1"/>
          </a:solidFill>
          <a:ln w="127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/>
              <a:t>Odpověď</a:t>
            </a:r>
          </a:p>
        </p:txBody>
      </p:sp>
      <p:sp>
        <p:nvSpPr>
          <p:cNvPr id="12" name="AutoShape 12"/>
          <p:cNvSpPr>
            <a:spLocks noChangeArrowheads="1"/>
          </p:cNvSpPr>
          <p:nvPr/>
        </p:nvSpPr>
        <p:spPr bwMode="auto">
          <a:xfrm>
            <a:off x="4103688" y="5192713"/>
            <a:ext cx="755650" cy="720725"/>
          </a:xfrm>
          <a:prstGeom prst="smileyFace">
            <a:avLst>
              <a:gd name="adj" fmla="val 4653"/>
            </a:avLst>
          </a:prstGeom>
          <a:solidFill>
            <a:schemeClr val="bg1"/>
          </a:solidFill>
          <a:ln w="38100">
            <a:solidFill>
              <a:srgbClr val="00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imes New Roman" pitchFamily="18" charset="0"/>
            </a:endParaRP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0" y="4437063"/>
            <a:ext cx="91440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50000">
                      <a:schemeClr val="accent1">
                        <a:alpha val="0"/>
                      </a:schemeClr>
                    </a:gs>
                    <a:gs pos="100000">
                      <a:schemeClr val="bg1"/>
                    </a:gs>
                  </a:gsLst>
                  <a:lin ang="18900000" scaled="1"/>
                </a:gradFill>
              </a14:hiddenFill>
            </a:ext>
            <a:ext uri="{91240B29-F687-4F45-9708-019B960494DF}">
              <a14:hiddenLine xmlns:a14="http://schemas.microsoft.com/office/drawing/2010/main" w="25400" cap="rnd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cs-CZ" sz="2400" b="0" dirty="0">
                <a:solidFill>
                  <a:srgbClr val="FF0000"/>
                </a:solidFill>
              </a:rPr>
              <a:t> EPO, ERYTROPOETIN</a:t>
            </a:r>
            <a:endParaRPr lang="cs-CZ" altLang="cs-CZ" sz="2400" b="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CCFFCC"/>
            </a:gs>
            <a:gs pos="50000">
              <a:schemeClr val="bg1"/>
            </a:gs>
            <a:gs pos="100000">
              <a:srgbClr val="CCFFC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31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563938" y="6265863"/>
            <a:ext cx="1979612" cy="366712"/>
          </a:xfrm>
          <a:prstGeom prst="actionButtonBlank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0"/>
              <a:t>Riskuj – hrací pole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576263" y="1089025"/>
            <a:ext cx="8229600" cy="108108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2800" dirty="0" smtClean="0"/>
              <a:t>Fyziologie sportu </a:t>
            </a:r>
            <a:r>
              <a:rPr lang="cs-CZ" altLang="cs-CZ" sz="2800" kern="0" dirty="0" smtClean="0"/>
              <a:t>1000: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cs-CZ" altLang="cs-CZ" sz="2800" kern="0" dirty="0" smtClean="0"/>
          </a:p>
          <a:p>
            <a:pPr algn="ctr" eaLnBrk="1" hangingPunct="1">
              <a:buFontTx/>
              <a:buNone/>
              <a:defRPr/>
            </a:pPr>
            <a:r>
              <a:rPr lang="cs-CZ" sz="2800" dirty="0" smtClean="0"/>
              <a:t>Jakým </a:t>
            </a:r>
            <a:r>
              <a:rPr lang="cs-CZ" sz="2800" dirty="0"/>
              <a:t>přívlastkem označujeme metabolické odbourávání monosacharidů při nedostatku kyslíku? </a:t>
            </a:r>
            <a:endParaRPr lang="cs-CZ" altLang="cs-CZ" sz="2800" kern="0" dirty="0" smtClean="0"/>
          </a:p>
        </p:txBody>
      </p:sp>
      <p:sp>
        <p:nvSpPr>
          <p:cNvPr id="1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457575" y="3536950"/>
            <a:ext cx="2195513" cy="576263"/>
          </a:xfrm>
          <a:prstGeom prst="actionButtonBlank">
            <a:avLst/>
          </a:prstGeom>
          <a:solidFill>
            <a:schemeClr val="accent1"/>
          </a:solidFill>
          <a:ln w="127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/>
              <a:t>Odpověď</a:t>
            </a:r>
          </a:p>
        </p:txBody>
      </p:sp>
      <p:sp>
        <p:nvSpPr>
          <p:cNvPr id="12" name="AutoShape 12"/>
          <p:cNvSpPr>
            <a:spLocks noChangeArrowheads="1"/>
          </p:cNvSpPr>
          <p:nvPr/>
        </p:nvSpPr>
        <p:spPr bwMode="auto">
          <a:xfrm>
            <a:off x="4103688" y="5192713"/>
            <a:ext cx="755650" cy="720725"/>
          </a:xfrm>
          <a:prstGeom prst="smileyFace">
            <a:avLst>
              <a:gd name="adj" fmla="val 4653"/>
            </a:avLst>
          </a:prstGeom>
          <a:solidFill>
            <a:schemeClr val="bg1"/>
          </a:solidFill>
          <a:ln w="38100">
            <a:solidFill>
              <a:srgbClr val="00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imes New Roman" pitchFamily="18" charset="0"/>
            </a:endParaRP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0" y="4437063"/>
            <a:ext cx="91440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50000">
                      <a:schemeClr val="accent1">
                        <a:alpha val="0"/>
                      </a:schemeClr>
                    </a:gs>
                    <a:gs pos="100000">
                      <a:schemeClr val="bg1"/>
                    </a:gs>
                  </a:gsLst>
                  <a:lin ang="18900000" scaled="1"/>
                </a:gradFill>
              </a14:hiddenFill>
            </a:ext>
            <a:ext uri="{91240B29-F687-4F45-9708-019B960494DF}">
              <a14:hiddenLine xmlns:a14="http://schemas.microsoft.com/office/drawing/2010/main" w="25400" cap="rnd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cs-CZ" sz="2400" b="0" dirty="0">
                <a:solidFill>
                  <a:srgbClr val="FF0000"/>
                </a:solidFill>
              </a:rPr>
              <a:t>ANAEROBNÍ</a:t>
            </a:r>
            <a:endParaRPr lang="cs-CZ" altLang="cs-CZ" sz="2400" b="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CCFFCC"/>
            </a:gs>
            <a:gs pos="50000">
              <a:schemeClr val="bg1"/>
            </a:gs>
            <a:gs pos="100000">
              <a:srgbClr val="CCFFC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4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563938" y="6265863"/>
            <a:ext cx="1979612" cy="366712"/>
          </a:xfrm>
          <a:prstGeom prst="actionButtonBlank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0"/>
              <a:t>Riskuj – hrací pole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576263" y="1520825"/>
            <a:ext cx="8229600" cy="108108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hangingPunct="1">
              <a:buFontTx/>
              <a:buNone/>
              <a:defRPr/>
            </a:pPr>
            <a:r>
              <a:rPr lang="cs-CZ" altLang="cs-CZ" sz="2800" dirty="0"/>
              <a:t>Fyziologie sportu </a:t>
            </a:r>
            <a:r>
              <a:rPr lang="cs-CZ" altLang="cs-CZ" sz="2800" dirty="0" smtClean="0"/>
              <a:t>2000</a:t>
            </a:r>
            <a:r>
              <a:rPr lang="cs-CZ" altLang="cs-CZ" sz="2800" kern="0" dirty="0" smtClean="0"/>
              <a:t>:</a:t>
            </a:r>
          </a:p>
          <a:p>
            <a:pPr algn="ctr" eaLnBrk="1" hangingPunct="1">
              <a:buFontTx/>
              <a:buNone/>
              <a:defRPr/>
            </a:pPr>
            <a:r>
              <a:rPr lang="cs-CZ" sz="2800" b="0" dirty="0"/>
              <a:t>Která látka je tvořena ve svalech při sportovní zátěži a způsobuje bolest svalů?</a:t>
            </a:r>
            <a:endParaRPr lang="cs-CZ" altLang="cs-CZ" sz="2800" kern="0" dirty="0" smtClean="0"/>
          </a:p>
        </p:txBody>
      </p:sp>
      <p:sp>
        <p:nvSpPr>
          <p:cNvPr id="1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457575" y="3536950"/>
            <a:ext cx="2195513" cy="576263"/>
          </a:xfrm>
          <a:prstGeom prst="actionButtonBlank">
            <a:avLst/>
          </a:prstGeom>
          <a:solidFill>
            <a:schemeClr val="accent1"/>
          </a:solidFill>
          <a:ln w="127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/>
              <a:t>Odpověď</a:t>
            </a:r>
          </a:p>
        </p:txBody>
      </p:sp>
      <p:sp>
        <p:nvSpPr>
          <p:cNvPr id="12" name="AutoShape 12"/>
          <p:cNvSpPr>
            <a:spLocks noChangeArrowheads="1"/>
          </p:cNvSpPr>
          <p:nvPr/>
        </p:nvSpPr>
        <p:spPr bwMode="auto">
          <a:xfrm>
            <a:off x="4103688" y="5192713"/>
            <a:ext cx="755650" cy="720725"/>
          </a:xfrm>
          <a:prstGeom prst="smileyFace">
            <a:avLst>
              <a:gd name="adj" fmla="val 4653"/>
            </a:avLst>
          </a:prstGeom>
          <a:solidFill>
            <a:schemeClr val="bg1"/>
          </a:solidFill>
          <a:ln w="38100">
            <a:solidFill>
              <a:srgbClr val="00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imes New Roman" pitchFamily="18" charset="0"/>
            </a:endParaRP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0" y="4437063"/>
            <a:ext cx="91440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50000">
                      <a:schemeClr val="accent1">
                        <a:alpha val="0"/>
                      </a:schemeClr>
                    </a:gs>
                    <a:gs pos="100000">
                      <a:schemeClr val="bg1"/>
                    </a:gs>
                  </a:gsLst>
                  <a:lin ang="18900000" scaled="1"/>
                </a:gradFill>
              </a14:hiddenFill>
            </a:ext>
            <a:ext uri="{91240B29-F687-4F45-9708-019B960494DF}">
              <a14:hiddenLine xmlns:a14="http://schemas.microsoft.com/office/drawing/2010/main" w="25400" cap="rnd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cs-CZ" sz="2400" b="0" dirty="0"/>
              <a:t> </a:t>
            </a:r>
            <a:r>
              <a:rPr lang="cs-CZ" sz="2400" b="0" dirty="0">
                <a:solidFill>
                  <a:srgbClr val="FF0000"/>
                </a:solidFill>
              </a:rPr>
              <a:t>LAKTÁT</a:t>
            </a:r>
            <a:endParaRPr lang="cs-CZ" altLang="cs-CZ" sz="2400" b="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CCFFCC"/>
            </a:gs>
            <a:gs pos="50000">
              <a:schemeClr val="bg1"/>
            </a:gs>
            <a:gs pos="100000">
              <a:srgbClr val="CCFFC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8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563938" y="6265863"/>
            <a:ext cx="1979612" cy="366712"/>
          </a:xfrm>
          <a:prstGeom prst="actionButtonBlank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0"/>
              <a:t>Riskuj – hrací pole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576263" y="1520825"/>
            <a:ext cx="8229600" cy="108108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hangingPunct="1">
              <a:buFontTx/>
              <a:buNone/>
              <a:defRPr/>
            </a:pPr>
            <a:r>
              <a:rPr lang="cs-CZ" altLang="cs-CZ" sz="2800" dirty="0"/>
              <a:t>Fyziologie sportu </a:t>
            </a:r>
            <a:r>
              <a:rPr lang="cs-CZ" altLang="cs-CZ" sz="2800" dirty="0" smtClean="0"/>
              <a:t>3000</a:t>
            </a:r>
            <a:r>
              <a:rPr lang="cs-CZ" altLang="cs-CZ" sz="2800" kern="0" dirty="0" smtClean="0"/>
              <a:t>:</a:t>
            </a:r>
          </a:p>
          <a:p>
            <a:pPr algn="ctr" eaLnBrk="1" hangingPunct="1">
              <a:buFontTx/>
              <a:buNone/>
              <a:defRPr/>
            </a:pPr>
            <a:r>
              <a:rPr lang="cs-CZ" sz="2800" b="0" dirty="0"/>
              <a:t>Uveďte zásobní polysacharid </a:t>
            </a:r>
            <a:r>
              <a:rPr lang="cs-CZ" sz="2800" b="0" dirty="0" smtClean="0"/>
              <a:t>živočichů.</a:t>
            </a:r>
            <a:endParaRPr lang="cs-CZ" altLang="cs-CZ" sz="2800" kern="0" dirty="0" smtClean="0"/>
          </a:p>
        </p:txBody>
      </p:sp>
      <p:sp>
        <p:nvSpPr>
          <p:cNvPr id="1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457575" y="3536950"/>
            <a:ext cx="2195513" cy="576263"/>
          </a:xfrm>
          <a:prstGeom prst="actionButtonBlank">
            <a:avLst/>
          </a:prstGeom>
          <a:solidFill>
            <a:schemeClr val="accent1"/>
          </a:solidFill>
          <a:ln w="127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/>
              <a:t>Odpověď</a:t>
            </a:r>
          </a:p>
        </p:txBody>
      </p:sp>
      <p:sp>
        <p:nvSpPr>
          <p:cNvPr id="12" name="AutoShape 12"/>
          <p:cNvSpPr>
            <a:spLocks noChangeArrowheads="1"/>
          </p:cNvSpPr>
          <p:nvPr/>
        </p:nvSpPr>
        <p:spPr bwMode="auto">
          <a:xfrm>
            <a:off x="4103688" y="5192713"/>
            <a:ext cx="755650" cy="720725"/>
          </a:xfrm>
          <a:prstGeom prst="smileyFace">
            <a:avLst>
              <a:gd name="adj" fmla="val 4653"/>
            </a:avLst>
          </a:prstGeom>
          <a:solidFill>
            <a:schemeClr val="bg1"/>
          </a:solidFill>
          <a:ln w="38100">
            <a:solidFill>
              <a:srgbClr val="00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imes New Roman" pitchFamily="18" charset="0"/>
            </a:endParaRP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0" y="4437063"/>
            <a:ext cx="91440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50000">
                      <a:schemeClr val="accent1">
                        <a:alpha val="0"/>
                      </a:schemeClr>
                    </a:gs>
                    <a:gs pos="100000">
                      <a:schemeClr val="bg1"/>
                    </a:gs>
                  </a:gsLst>
                  <a:lin ang="18900000" scaled="1"/>
                </a:gradFill>
              </a14:hiddenFill>
            </a:ext>
            <a:ext uri="{91240B29-F687-4F45-9708-019B960494DF}">
              <a14:hiddenLine xmlns:a14="http://schemas.microsoft.com/office/drawing/2010/main" w="25400" cap="rnd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cs-CZ" sz="2400" b="0" dirty="0">
                <a:solidFill>
                  <a:srgbClr val="FF0000"/>
                </a:solidFill>
              </a:rPr>
              <a:t>GLYKOGEN</a:t>
            </a:r>
            <a:endParaRPr lang="cs-CZ" altLang="cs-CZ" sz="2400" b="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CCFFCC"/>
            </a:gs>
            <a:gs pos="50000">
              <a:schemeClr val="bg1"/>
            </a:gs>
            <a:gs pos="100000">
              <a:srgbClr val="CCFFC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32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563938" y="6265863"/>
            <a:ext cx="1979612" cy="366712"/>
          </a:xfrm>
          <a:prstGeom prst="actionButtonBlank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0"/>
              <a:t>Riskuj – hrací pole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576263" y="1520825"/>
            <a:ext cx="8229600" cy="108108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hangingPunct="1">
              <a:buFontTx/>
              <a:buNone/>
              <a:defRPr/>
            </a:pPr>
            <a:r>
              <a:rPr lang="cs-CZ" altLang="cs-CZ" sz="2800" dirty="0"/>
              <a:t>Fyziologie sportu </a:t>
            </a:r>
            <a:r>
              <a:rPr lang="cs-CZ" altLang="cs-CZ" sz="2800" dirty="0" smtClean="0"/>
              <a:t>4000</a:t>
            </a:r>
            <a:r>
              <a:rPr lang="cs-CZ" altLang="cs-CZ" sz="2800" kern="0" dirty="0" smtClean="0"/>
              <a:t>:</a:t>
            </a:r>
          </a:p>
          <a:p>
            <a:pPr algn="ctr" eaLnBrk="1" hangingPunct="1">
              <a:buFontTx/>
              <a:buNone/>
              <a:defRPr/>
            </a:pPr>
            <a:r>
              <a:rPr lang="cs-CZ" sz="2800" b="0" dirty="0"/>
              <a:t>Uveďte alespoň dvě molekuly, jejíž rozkladem získáváme energii během prvním sekund sportovní zátěži.</a:t>
            </a:r>
            <a:endParaRPr lang="cs-CZ" altLang="cs-CZ" sz="2800" kern="0" dirty="0" smtClean="0"/>
          </a:p>
        </p:txBody>
      </p:sp>
      <p:sp>
        <p:nvSpPr>
          <p:cNvPr id="1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457575" y="3536950"/>
            <a:ext cx="2195513" cy="576263"/>
          </a:xfrm>
          <a:prstGeom prst="actionButtonBlank">
            <a:avLst/>
          </a:prstGeom>
          <a:solidFill>
            <a:schemeClr val="accent1"/>
          </a:solidFill>
          <a:ln w="127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/>
              <a:t>Odpověď</a:t>
            </a:r>
          </a:p>
        </p:txBody>
      </p:sp>
      <p:sp>
        <p:nvSpPr>
          <p:cNvPr id="12" name="AutoShape 12"/>
          <p:cNvSpPr>
            <a:spLocks noChangeArrowheads="1"/>
          </p:cNvSpPr>
          <p:nvPr/>
        </p:nvSpPr>
        <p:spPr bwMode="auto">
          <a:xfrm>
            <a:off x="4103688" y="5192713"/>
            <a:ext cx="755650" cy="720725"/>
          </a:xfrm>
          <a:prstGeom prst="smileyFace">
            <a:avLst>
              <a:gd name="adj" fmla="val 4653"/>
            </a:avLst>
          </a:prstGeom>
          <a:solidFill>
            <a:schemeClr val="bg1"/>
          </a:solidFill>
          <a:ln w="38100">
            <a:solidFill>
              <a:srgbClr val="00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imes New Roman" pitchFamily="18" charset="0"/>
            </a:endParaRP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0" y="4437063"/>
            <a:ext cx="91440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50000">
                      <a:schemeClr val="accent1">
                        <a:alpha val="0"/>
                      </a:schemeClr>
                    </a:gs>
                    <a:gs pos="100000">
                      <a:schemeClr val="bg1"/>
                    </a:gs>
                  </a:gsLst>
                  <a:lin ang="18900000" scaled="1"/>
                </a:gradFill>
              </a14:hiddenFill>
            </a:ext>
            <a:ext uri="{91240B29-F687-4F45-9708-019B960494DF}">
              <a14:hiddenLine xmlns:a14="http://schemas.microsoft.com/office/drawing/2010/main" w="25400" cap="rnd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cs-CZ" sz="2400" b="0" dirty="0">
                <a:solidFill>
                  <a:srgbClr val="FF0000"/>
                </a:solidFill>
              </a:rPr>
              <a:t>ATP, CP</a:t>
            </a:r>
            <a:endParaRPr lang="cs-CZ" altLang="cs-CZ" sz="2400" b="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</p:bld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1"/>
            </a:gs>
            <a:gs pos="50000">
              <a:schemeClr val="accent1">
                <a:alpha val="0"/>
              </a:schemeClr>
            </a:gs>
            <a:gs pos="100000">
              <a:schemeClr val="bg1"/>
            </a:gs>
          </a:gsLst>
          <a:lin ang="18900000" scaled="1"/>
        </a:gradFill>
        <a:ln w="25400" cap="rnd" cmpd="sng" algn="ctr">
          <a:solidFill>
            <a:schemeClr val="tx1"/>
          </a:solidFill>
          <a:prstDash val="sysDot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1"/>
            </a:gs>
            <a:gs pos="50000">
              <a:schemeClr val="accent1">
                <a:alpha val="0"/>
              </a:schemeClr>
            </a:gs>
            <a:gs pos="100000">
              <a:schemeClr val="bg1"/>
            </a:gs>
          </a:gsLst>
          <a:lin ang="18900000" scaled="1"/>
        </a:gradFill>
        <a:ln w="25400" cap="rnd" cmpd="sng" algn="ctr">
          <a:solidFill>
            <a:schemeClr val="tx1"/>
          </a:solidFill>
          <a:prstDash val="sysDot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2024</TotalTime>
  <Words>420</Words>
  <Application>Microsoft Office PowerPoint</Application>
  <PresentationFormat>Předvádění na obrazovce (4:3)</PresentationFormat>
  <Paragraphs>119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0" baseType="lpstr">
      <vt:lpstr>Arial</vt:lpstr>
      <vt:lpstr>Times New Roman</vt:lpstr>
      <vt:lpstr>Výchozí návrh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doma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AZ - KVÍZ</dc:title>
  <dc:creator>doma</dc:creator>
  <cp:lastModifiedBy>user</cp:lastModifiedBy>
  <cp:revision>144</cp:revision>
  <dcterms:created xsi:type="dcterms:W3CDTF">2006-04-06T19:38:29Z</dcterms:created>
  <dcterms:modified xsi:type="dcterms:W3CDTF">2020-09-09T15:48:26Z</dcterms:modified>
</cp:coreProperties>
</file>