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256" r:id="rId2"/>
    <p:sldId id="319" r:id="rId3"/>
    <p:sldId id="382" r:id="rId4"/>
    <p:sldId id="371" r:id="rId5"/>
    <p:sldId id="379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31" r:id="rId14"/>
    <p:sldId id="347" r:id="rId15"/>
    <p:sldId id="375" r:id="rId16"/>
    <p:sldId id="271" r:id="rId17"/>
    <p:sldId id="380" r:id="rId18"/>
    <p:sldId id="317" r:id="rId19"/>
    <p:sldId id="315" r:id="rId20"/>
    <p:sldId id="313" r:id="rId21"/>
    <p:sldId id="332" r:id="rId22"/>
    <p:sldId id="374" r:id="rId23"/>
    <p:sldId id="390" r:id="rId24"/>
    <p:sldId id="288" r:id="rId25"/>
    <p:sldId id="348" r:id="rId26"/>
    <p:sldId id="310" r:id="rId27"/>
    <p:sldId id="309" r:id="rId28"/>
    <p:sldId id="318" r:id="rId29"/>
    <p:sldId id="337" r:id="rId30"/>
    <p:sldId id="342" r:id="rId31"/>
    <p:sldId id="343" r:id="rId32"/>
    <p:sldId id="344" r:id="rId33"/>
    <p:sldId id="345" r:id="rId34"/>
    <p:sldId id="346" r:id="rId35"/>
    <p:sldId id="352" r:id="rId36"/>
    <p:sldId id="357" r:id="rId37"/>
    <p:sldId id="278" r:id="rId38"/>
    <p:sldId id="359" r:id="rId39"/>
    <p:sldId id="368" r:id="rId40"/>
    <p:sldId id="377" r:id="rId41"/>
    <p:sldId id="285" r:id="rId42"/>
    <p:sldId id="276" r:id="rId43"/>
    <p:sldId id="358" r:id="rId44"/>
    <p:sldId id="353" r:id="rId45"/>
    <p:sldId id="280" r:id="rId46"/>
    <p:sldId id="286" r:id="rId47"/>
    <p:sldId id="356" r:id="rId48"/>
    <p:sldId id="355" r:id="rId49"/>
    <p:sldId id="381" r:id="rId50"/>
    <p:sldId id="360" r:id="rId51"/>
    <p:sldId id="362" r:id="rId52"/>
    <p:sldId id="363" r:id="rId53"/>
    <p:sldId id="364" r:id="rId54"/>
    <p:sldId id="284" r:id="rId55"/>
    <p:sldId id="277" r:id="rId56"/>
    <p:sldId id="295" r:id="rId57"/>
    <p:sldId id="366" r:id="rId58"/>
    <p:sldId id="349" r:id="rId59"/>
    <p:sldId id="365" r:id="rId60"/>
    <p:sldId id="351" r:id="rId61"/>
    <p:sldId id="292" r:id="rId62"/>
    <p:sldId id="391" r:id="rId63"/>
    <p:sldId id="392" r:id="rId64"/>
    <p:sldId id="393" r:id="rId65"/>
    <p:sldId id="394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systému Windows" initials="Us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14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55150954648779"/>
          <c:y val="0.89540293392031423"/>
          <c:w val="0.69958616040173904"/>
          <c:h val="6.3321268706327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31-48EC-884A-5143854B8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31-48EC-884A-5143854B8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31-48EC-884A-5143854B8AC5}"/>
              </c:ext>
            </c:extLst>
          </c:dPt>
          <c:dLbls>
            <c:dLbl>
              <c:idx val="0"/>
              <c:layout>
                <c:manualLayout>
                  <c:x val="-0.12942871710625115"/>
                  <c:y val="2.5874516307559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cs-CZ" sz="5400" dirty="0" smtClean="0">
                        <a:solidFill>
                          <a:schemeClr val="bg1"/>
                        </a:solidFill>
                      </a:rPr>
                      <a:t>47 %</a:t>
                    </a:r>
                    <a:endParaRPr lang="cs-CZ" sz="54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31-48EC-884A-5143854B8AC5}"/>
                </c:ext>
                <c:ext xmlns:c15="http://schemas.microsoft.com/office/drawing/2012/chart" uri="{CE6537A1-D6FC-4f65-9D91-7224C49458BB}">
                  <c15:layout>
                    <c:manualLayout>
                      <c:w val="0.18605927552140505"/>
                      <c:h val="0.118198874296435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721641702667217"/>
                  <c:y val="-0.10385631418000817"/>
                </c:manualLayout>
              </c:layout>
              <c:tx>
                <c:rich>
                  <a:bodyPr/>
                  <a:lstStyle/>
                  <a:p>
                    <a:r>
                      <a:rPr lang="cs-CZ" sz="5400" dirty="0" smtClean="0"/>
                      <a:t>50 %</a:t>
                    </a:r>
                    <a:endParaRPr lang="cs-CZ" sz="5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31-48EC-884A-5143854B8A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69213632889902E-2"/>
                  <c:y val="7.8762543879390898E-2"/>
                </c:manualLayout>
              </c:layout>
              <c:tx>
                <c:rich>
                  <a:bodyPr/>
                  <a:lstStyle/>
                  <a:p>
                    <a:r>
                      <a:rPr lang="cs-CZ" sz="3600" dirty="0" smtClean="0"/>
                      <a:t>3%</a:t>
                    </a:r>
                    <a:endParaRPr lang="cs-CZ" sz="3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31-48EC-884A-5143854B8A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uvažují o použití dopingu</c:v>
                </c:pt>
                <c:pt idx="1">
                  <c:v>by nikdy doping nepoužili</c:v>
                </c:pt>
                <c:pt idx="2">
                  <c:v>doping již užili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0.47</c:v>
                </c:pt>
                <c:pt idx="1">
                  <c:v>0.5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31-48EC-884A-5143854B8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0.55965</cdr:x>
      <cdr:y>0.22086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204856" y="1175656"/>
          <a:ext cx="4882243" cy="414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E4AD-7585-4940-B47B-F1074F58F4F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B1E5-E3F6-4520-A925-E7970510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48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uysteroids.com/blog/wp-content/uploads/2014/02/Lance-Armstrong-Ban-May-Be-Reduced-2.jp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mg.tvgcdn.net/i/r/2010/11/01/17ee8472-ca5e-4121-a10d-e1b6f2629e3d/thumbnail/210x305/7eed84908caece43c7d491ff93c398d1/101101mag-MarionJones1.jp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originals/25/41/ca/2541ca1df8a6f92bfa32a60d6dc1382d.jpg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w/Kostn%C3%AD_tk%C3%A1%C5%88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ozolol#/media/File:Stanozolol.svg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http://www.runnersworld.com/newswire/eliud-kipchoge-outduels-defending-champion-to-win-london-marathon</a:t>
            </a:r>
          </a:p>
          <a:p>
            <a:r>
              <a:rPr lang="cs-CZ" dirty="0" smtClean="0"/>
              <a:t>http://www.oelv.at/news/detail.php?id=4893</a:t>
            </a:r>
          </a:p>
          <a:p>
            <a:r>
              <a:rPr lang="cs-CZ" dirty="0" smtClean="0"/>
              <a:t>http://tc-kazan.ru/wp-content/uploads/2017/03/1479722286_shutterstock_135187706-e1413545553236-1030x592.jpg</a:t>
            </a:r>
          </a:p>
          <a:p>
            <a:r>
              <a:rPr lang="cs-CZ" dirty="0" smtClean="0"/>
              <a:t>http://nymbursky.denik.cz/zpravy_region/karel-ruso-sportovec-roku-2016-zacinal-na-tyrsaku-20170116.html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https://www.sutori.com/item/530-a-c-el-hombre-del-maraton-herodoto-por-tanto-no-relato-una-carrera-desde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3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https://cz.pinterest.com/edukeyszkolenia/humor/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6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https://www.sutori.com/item/530-a-c-el-hombre-del-maraton-herodoto-por-tanto-no-relato-una-carrera-desde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3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http://www.oetker.cz/cz-cs/nase-vyrobky/prisady-na-peceni/jedla-soda/jedla-soda.html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06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http://www.fitness13.cz/p1090-nutrend-amino-bcaa-mega-strong-500-ml.php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4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http://www.poradnaredukcevahy.cz/ziviny.html</a:t>
            </a:r>
          </a:p>
          <a:p>
            <a:r>
              <a:rPr lang="cs-CZ" dirty="0" smtClean="0"/>
              <a:t>http://gazettereview.com/2015/08/new-complications-found-from-excessive-vitamin-consumption/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715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https://socialsciences-doping.u-paris10fr.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624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Maria </a:t>
            </a:r>
            <a:r>
              <a:rPr lang="cs-CZ" dirty="0" err="1" smtClean="0"/>
              <a:t>Šarapovová</a:t>
            </a:r>
            <a:r>
              <a:rPr lang="cs-CZ" dirty="0" smtClean="0"/>
              <a:t>, slavná ruská tenistka, za užívání látky </a:t>
            </a:r>
            <a:r>
              <a:rPr lang="cs-CZ" dirty="0" err="1" smtClean="0"/>
              <a:t>meldonium</a:t>
            </a:r>
            <a:r>
              <a:rPr lang="cs-CZ" dirty="0" smtClean="0"/>
              <a:t>, která byla přidána na seznam zakázaných látek v lednu 2016 světovou antidopingovou agenturou (WADA). </a:t>
            </a:r>
            <a:r>
              <a:rPr lang="cs-CZ" dirty="0" err="1" smtClean="0"/>
              <a:t>Meldonium</a:t>
            </a:r>
            <a:r>
              <a:rPr lang="cs-CZ" dirty="0" smtClean="0"/>
              <a:t> se užívá na léčení ischemických srdečních poruch. Byl používán sovětskou armádou ve válce proti </a:t>
            </a:r>
            <a:r>
              <a:rPr lang="cs-CZ" dirty="0" err="1" smtClean="0"/>
              <a:t>Afgánistínu</a:t>
            </a:r>
            <a:r>
              <a:rPr lang="cs-CZ" dirty="0" smtClean="0"/>
              <a:t> pro zlepšení výdrže a rychlejší regeneraci. Byl hodně používán zejména ruskými sportovci. Marii byl udělen trest na 2 roky bez možnosti závodit, trest jí byl následně snížen na 9 měsíců. </a:t>
            </a:r>
          </a:p>
          <a:p>
            <a:r>
              <a:rPr lang="cs-CZ" dirty="0" smtClean="0"/>
              <a:t>http://aispantherexpress.com/2016/04/10/maria-sharapova/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9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Armstrong: americký cyklista, sedminásobný vítěz Tour de France, kontroverzní kauza vzhledem k jeho otevřenému boji proti dopingu. Po překonání rakoviny byl pro mnoho lidí hrdinou, zpráva o jeho dopingu byla velkým šokem pro širokou veřejnost. Při dopingových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testech mu v krvi bylo nalezeno EPO – erytropoetin, který zvyšuje tvorbu červených krvinek.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 smtClean="0">
                <a:hlinkClick r:id="rId3"/>
              </a:rPr>
              <a:t>https://www.ibuysteroids.com/blog/wp-content/uploads/2014/02/Lance-Armstrong-Ban-May-Be-Reduced-2.jpg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32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3"/>
              </a:rPr>
              <a:t>http://cimg.tvgcdn.net/i/r/2010/11/01/17ee8472-ca5e-4121-a10d-e1b6f2629e3d/thumbnail/210x305/7eed84908caece43c7d491ff93c398d1/101101mag-MarionJones1.jpg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52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http://www.runnersworld.com/newswire/eliud-kipchoge-outduels-defending-champion-to-win-london-marathon</a:t>
            </a:r>
          </a:p>
          <a:p>
            <a:r>
              <a:rPr lang="cs-CZ" dirty="0" smtClean="0"/>
              <a:t>http://www.oelv.at/news/detail.php?id=4893</a:t>
            </a:r>
          </a:p>
          <a:p>
            <a:r>
              <a:rPr lang="cs-CZ" smtClean="0"/>
              <a:t>http://tc-kazan.ru/wp-content/uploads/2017/03/1479722286_shutterstock_135187706-e1413545553236-1030x592.jpg</a:t>
            </a:r>
            <a:endParaRPr lang="cs-CZ" dirty="0" smtClean="0"/>
          </a:p>
          <a:p>
            <a:r>
              <a:rPr lang="cs-CZ" dirty="0" smtClean="0"/>
              <a:t>http://nymbursky.denik.cz/zpravy_region/karel-ruso-sportovec-roku-2016-zacinal-na-tyrsaku-20170116.html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16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hlinkClick r:id="rId3"/>
              </a:rPr>
              <a:t>https://s-media-cache-ak0.pinimg.com/originals/25/41/ca/2541ca1df8a6f92bfa32a60d6dc1382d.jpg</a:t>
            </a:r>
            <a:endParaRPr lang="cs-CZ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613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Osteoporoza</a:t>
            </a:r>
            <a:r>
              <a:rPr lang="cs-CZ" baseline="0" dirty="0" smtClean="0"/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projeví jako redukce normálně mineralizované kostní hmoty s postižením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mikroarchitektury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ostní tkáň"/>
              </a:rPr>
              <a:t>kostní tkáně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797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https://steroid-seller.org/en/testosterone-enanthate/118-testosteron-depo-galenika-250-mg-ml-5-amps.html</a:t>
            </a:r>
          </a:p>
          <a:p>
            <a:r>
              <a:rPr lang="cs-CZ" dirty="0" smtClean="0"/>
              <a:t>https://www.google.com/</a:t>
            </a:r>
            <a:r>
              <a:rPr lang="cs-CZ" dirty="0" err="1" smtClean="0"/>
              <a:t>search?dcr</a:t>
            </a:r>
            <a:r>
              <a:rPr lang="cs-CZ" dirty="0" smtClean="0"/>
              <a:t>=0&amp;biw=1280&amp;bih=620&amp;tbm=</a:t>
            </a:r>
            <a:r>
              <a:rPr lang="cs-CZ" dirty="0" err="1" smtClean="0"/>
              <a:t>isch&amp;sa</a:t>
            </a:r>
            <a:r>
              <a:rPr lang="cs-CZ" dirty="0" smtClean="0"/>
              <a:t>=1&amp;ei=3ngeWqCSLMK1sAeD6pLgAQ&amp;q=</a:t>
            </a:r>
            <a:r>
              <a:rPr lang="cs-CZ" dirty="0" err="1" smtClean="0"/>
              <a:t>kulturista&amp;oq</a:t>
            </a:r>
            <a:r>
              <a:rPr lang="cs-CZ" dirty="0" smtClean="0"/>
              <a:t>=</a:t>
            </a:r>
            <a:r>
              <a:rPr lang="cs-CZ" dirty="0" err="1" smtClean="0"/>
              <a:t>kulturis&amp;gs_l</a:t>
            </a:r>
            <a:r>
              <a:rPr lang="cs-CZ" dirty="0" smtClean="0"/>
              <a:t>=psy-ab.3.0.0l10.25546.28819.0.30540.8.6.0.2.2.0.233.507.5j0j1.6.0....0...1c.1.64.psy-ab..0.8.514...0i67k1.0.yEMcNXLPMQ4#imgrc=_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318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https://en.wikipedia.org/wiki/Stanozolol#/media/File:Stanozolol.svg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395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https://www.sportnihrani.com/anabolni-steroidi/inzhektsionna-stromba-naspharma/</a:t>
            </a:r>
          </a:p>
          <a:p>
            <a:r>
              <a:rPr lang="cs-CZ" dirty="0" smtClean="0"/>
              <a:t>https://www.falcon.cz/film/fair-play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38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https://www.google.cz/search?q=jarmila+kratochv%C3%ADlov%C3%A1&amp;espv=2&amp;source=lnms&amp;tbm=isch&amp;sa=X&amp;ved=0ahUKEwjHor_d_tbSAhUMGCwKHRayD9AQ_AUIBigB&amp;biw=1163&amp;bih=514#imgrc=_</a:t>
            </a:r>
          </a:p>
          <a:p>
            <a:r>
              <a:rPr lang="cs-CZ" dirty="0" smtClean="0"/>
              <a:t>(17) Dostupné z: https://www.google.cz/search?q=jarmila+kratochv%C3%ADlov%C3%A1&amp;espv=2&amp;source=lnms&amp;tbm=isch&amp;sa=X&amp;ved=0ahUKEwjHor_d_tbSAhUMGCwKHRayD9AQ_AUIBigB&amp;biw=1163&amp;bih=514#tbm=isch&amp;q=fibingerov%C3%A1&amp;*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75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http://www.aldo-union.com/salbutamol-aldo-union-efg-inhalador/?lang=en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271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http://www.wikiskripta.eu/w/Erytropoetin</a:t>
            </a:r>
          </a:p>
          <a:p>
            <a:r>
              <a:rPr lang="cs-CZ" dirty="0" smtClean="0"/>
              <a:t>Je zodpovědný za denní produkci 200 miliard krvinek. Není v těle nikde skladován, v případě potřeby musí být rychle </a:t>
            </a:r>
            <a:r>
              <a:rPr lang="cs-CZ" dirty="0" err="1" smtClean="0"/>
              <a:t>nasyntetizován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6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https://www.google.cz/search?q=Muggsy+Bogues,&amp;espv=2&amp;biw=1163&amp;bih=514&amp;source=lnms&amp;tbm=isch&amp;sa=X&amp;ved=0ahUKEwi6ycDf0cTSAhWH8ywKHc90DB8Q_AUIBigB#imgrc=Jz-c8CfFeNXl3M: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52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http://www.zakladyanatomie.estranky.cz/img/mid/21/sval-stavba.jpg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48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http://www.zbynekmlcoch.cz/informace/medicina/nemoci-lecba/akromegalie-pricina-informace-foto-fotografie-obrazek</a:t>
            </a:r>
          </a:p>
          <a:p>
            <a:r>
              <a:rPr lang="cs-CZ" dirty="0" smtClean="0"/>
              <a:t>https://www.denik.cz/z_domova/nemoc-obru-jde-vylecit-ale-nesmite-podcenit-priznaky-20120610.html</a:t>
            </a:r>
          </a:p>
          <a:p>
            <a:r>
              <a:rPr lang="cs-CZ" dirty="0" smtClean="0"/>
              <a:t>Tomáš Pustina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47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http://www.wikiskripta.eu/w/Inzulin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75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http://www.wikiskripta.eu/w/Inzulin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077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https://blog.priceplow.com/ephedra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280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SLEPIČKA, Pavel a Ladislav PYŠNÝ. </a:t>
            </a:r>
            <a:r>
              <a:rPr lang="cs-CZ" i="1" dirty="0" smtClean="0"/>
              <a:t>Problematika dopingu a možnosti dopingové prevence. </a:t>
            </a:r>
            <a:r>
              <a:rPr lang="cs-CZ" dirty="0" smtClean="0"/>
              <a:t>1. vyd. Praha: Karolinum, 2000, 83 s. ISBN 8024602059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598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https://www.google.cz/search?q=Tom+Simpson&amp;espv=2&amp;source=lnms&amp;tbm=isch&amp;sa=X&amp;ved=0ahUKEwj5zbm-gNfSAhXIjCwKHbCwD8IQ_AUIBigB&amp;biw=1163&amp;bih=514#imgrc=X-QCVo_uFpLFzM: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25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https://herb.co/2017/04/05/eating-raw-cannabis/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3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https://liter.kz/mobile/ru/articles/show/16794-v_astane_po_iniciative_nok_rk_sozdana_nezavisimaya_antidopingovaya_komissiya_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9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https://www.google.cz/</a:t>
            </a:r>
            <a:r>
              <a:rPr lang="cs-CZ" dirty="0" err="1" smtClean="0"/>
              <a:t>search?rlz</a:t>
            </a:r>
            <a:r>
              <a:rPr lang="cs-CZ" dirty="0" smtClean="0"/>
              <a:t>=1C1NHXL_cs__759__759&amp;biw=1280&amp;bih=620&amp;tbm=</a:t>
            </a:r>
            <a:r>
              <a:rPr lang="cs-CZ" dirty="0" err="1" smtClean="0"/>
              <a:t>isch&amp;sa</a:t>
            </a:r>
            <a:r>
              <a:rPr lang="cs-CZ" dirty="0" smtClean="0"/>
              <a:t>=1&amp;ei=1YMeWomfNJCpsAfLhpnACw&amp;q=</a:t>
            </a:r>
            <a:r>
              <a:rPr lang="cs-CZ" dirty="0" err="1" smtClean="0"/>
              <a:t>antidoping&amp;oq</a:t>
            </a:r>
            <a:r>
              <a:rPr lang="cs-CZ" dirty="0" smtClean="0"/>
              <a:t>=</a:t>
            </a:r>
            <a:r>
              <a:rPr lang="cs-CZ" dirty="0" err="1" smtClean="0"/>
              <a:t>antidoping&amp;gs_l</a:t>
            </a:r>
            <a:r>
              <a:rPr lang="cs-CZ" dirty="0" smtClean="0"/>
              <a:t>=psy-ab.3..0i19k1l2j0i30i19k1l8.53726.55467.0.55629.10.8.0.2.2.0.122.518.7j1.8.0....0...1c.1.64.psy-ab..0.10.526...0j0i30k1j0i10i19k1.0.IdGBLdLMvkk#imgdii=U0WSYkyO-hV2vM:&amp;</a:t>
            </a:r>
            <a:r>
              <a:rPr lang="cs-CZ" dirty="0" err="1" smtClean="0"/>
              <a:t>imgrc</a:t>
            </a:r>
            <a:r>
              <a:rPr lang="cs-CZ" dirty="0" smtClean="0"/>
              <a:t>=</a:t>
            </a:r>
            <a:r>
              <a:rPr lang="cs-CZ" dirty="0" err="1" smtClean="0"/>
              <a:t>ABrDtvmXPFoHYM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0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http://www.zakladyanatomie.estranky.cz/img/mid/21/sval-stavba.jpg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4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https://is.muni.cz/elportal/estud/fsps/js07/fyzio/texty/ch02s02.html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5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http://www.zijeme.cz/doplnky-sportovni-vyzivy-2/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74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https://czechbadminton.cz/html/news/peking/staroveke-olympijske-hry.htm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9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https://www.viverdebrasil.com/tratamentos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0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https://eshop.aktin.cz/nutrend-enduro-gainer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5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0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0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0.png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jpeg"/><Relationship Id="rId4" Type="http://schemas.openxmlformats.org/officeDocument/2006/relationships/image" Target="../media/image38.jpg"/><Relationship Id="rId9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4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 smtClean="0"/>
              <a:t>Diana </a:t>
            </a:r>
            <a:r>
              <a:rPr lang="cs-CZ" u="sng" dirty="0" err="1" smtClean="0"/>
              <a:t>Mezuliáníková</a:t>
            </a:r>
            <a:endParaRPr lang="cs-CZ" u="sng" dirty="0" smtClean="0"/>
          </a:p>
          <a:p>
            <a:r>
              <a:rPr lang="cs-CZ" dirty="0" smtClean="0"/>
              <a:t>Milada Teplá</a:t>
            </a:r>
          </a:p>
          <a:p>
            <a:r>
              <a:rPr lang="cs-CZ" dirty="0" smtClean="0"/>
              <a:t>KUDCH</a:t>
            </a:r>
          </a:p>
          <a:p>
            <a:r>
              <a:rPr lang="cs-CZ" dirty="0" err="1" smtClean="0"/>
              <a:t>PřF</a:t>
            </a:r>
            <a:r>
              <a:rPr lang="cs-CZ" dirty="0" smtClean="0"/>
              <a:t> UK</a:t>
            </a:r>
          </a:p>
          <a:p>
            <a:r>
              <a:rPr lang="cs-CZ" dirty="0" smtClean="0"/>
              <a:t>Praha 2018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Podpůrné prostředky ve sportu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>
                <a:solidFill>
                  <a:srgbClr val="00B050"/>
                </a:solidFill>
              </a:rPr>
              <a:t>anaerobní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i </a:t>
            </a:r>
            <a:r>
              <a:rPr lang="cs-CZ" sz="2400" b="1" dirty="0">
                <a:solidFill>
                  <a:srgbClr val="CC00CC"/>
                </a:solidFill>
              </a:rPr>
              <a:t>aerobní odbourávání glukosy </a:t>
            </a:r>
            <a:r>
              <a:rPr lang="cs-CZ" sz="2400" dirty="0" smtClean="0"/>
              <a:t>(</a:t>
            </a:r>
            <a:r>
              <a:rPr lang="cs-CZ" sz="2400" dirty="0"/>
              <a:t>aerobní odbourávání </a:t>
            </a:r>
            <a:r>
              <a:rPr lang="cs-CZ" sz="2400" dirty="0" smtClean="0"/>
              <a:t>začíná převažovat </a:t>
            </a:r>
            <a:r>
              <a:rPr lang="cs-CZ" sz="2400" dirty="0"/>
              <a:t>nad </a:t>
            </a:r>
            <a:r>
              <a:rPr lang="cs-CZ" sz="2400" dirty="0" smtClean="0"/>
              <a:t>anaerobním, u vrcholových sportovců převažuje).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glykogenu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87145" y="991903"/>
            <a:ext cx="39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1500 a 3000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73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2 min až 13 min</a:t>
            </a:r>
            <a:endParaRPr lang="cs-CZ" sz="24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747247" y="3039034"/>
            <a:ext cx="717177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 smtClean="0">
                <a:solidFill>
                  <a:srgbClr val="CC00CC"/>
                </a:solidFill>
              </a:rPr>
              <a:t>aerobní </a:t>
            </a:r>
            <a:r>
              <a:rPr lang="cs-CZ" sz="2400" b="1" dirty="0">
                <a:solidFill>
                  <a:srgbClr val="CC00CC"/>
                </a:solidFill>
              </a:rPr>
              <a:t>odbourávání glukosy </a:t>
            </a:r>
            <a:r>
              <a:rPr lang="cs-CZ" sz="2400" dirty="0"/>
              <a:t>avšak po 20-30 minutách </a:t>
            </a:r>
            <a:r>
              <a:rPr lang="cs-CZ" sz="2400" dirty="0" smtClean="0"/>
              <a:t>se začínají </a:t>
            </a:r>
            <a:r>
              <a:rPr lang="cs-CZ" sz="2400" dirty="0"/>
              <a:t>využívat </a:t>
            </a:r>
            <a:r>
              <a:rPr lang="cs-CZ" sz="2400" b="1" dirty="0">
                <a:solidFill>
                  <a:srgbClr val="FF0000"/>
                </a:solidFill>
              </a:rPr>
              <a:t>tuky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triacylglyceroly</a:t>
            </a:r>
            <a:r>
              <a:rPr lang="cs-CZ" sz="2400" dirty="0"/>
              <a:t>). Odbourávají se </a:t>
            </a:r>
            <a:r>
              <a:rPr lang="cs-CZ" sz="2400" b="1" dirty="0">
                <a:solidFill>
                  <a:srgbClr val="FF6600"/>
                </a:solidFill>
              </a:rPr>
              <a:t>lipolýzou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/>
              <a:t>a dále </a:t>
            </a:r>
            <a:r>
              <a:rPr lang="el-GR" sz="2400" dirty="0"/>
              <a:t>β</a:t>
            </a:r>
            <a:r>
              <a:rPr lang="cs-CZ" sz="2400" dirty="0" smtClean="0"/>
              <a:t>-oxidací, tedy oxidací mastných kyselin.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glykogenu</a:t>
            </a:r>
            <a:r>
              <a:rPr lang="cs-CZ" sz="2400" dirty="0" smtClean="0"/>
              <a:t>,</a:t>
            </a:r>
          </a:p>
          <a:p>
            <a:r>
              <a:rPr lang="cs-CZ" sz="2400" dirty="0" smtClean="0"/>
              <a:t>avšak v této </a:t>
            </a:r>
          </a:p>
          <a:p>
            <a:r>
              <a:rPr lang="cs-CZ" sz="2400" dirty="0" smtClean="0"/>
              <a:t>fázi může dojít </a:t>
            </a:r>
          </a:p>
          <a:p>
            <a:r>
              <a:rPr lang="cs-CZ" sz="2400" dirty="0" smtClean="0"/>
              <a:t>k vyčerpání </a:t>
            </a:r>
          </a:p>
          <a:p>
            <a:r>
              <a:rPr lang="cs-CZ" sz="2400" dirty="0" smtClean="0"/>
              <a:t>zásob.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06839" y="1012026"/>
            <a:ext cx="595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5000 m až půlmaraton (21 km)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7" y="997194"/>
            <a:ext cx="492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13 až 60 minut</a:t>
            </a:r>
            <a:endParaRPr lang="cs-CZ" sz="24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4025153" y="3065928"/>
            <a:ext cx="1936376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>
                <a:solidFill>
                  <a:srgbClr val="CC00CC"/>
                </a:solidFill>
              </a:rPr>
              <a:t>aerobní odbourávání </a:t>
            </a:r>
            <a:r>
              <a:rPr lang="cs-CZ" sz="2400" b="1" dirty="0" smtClean="0">
                <a:solidFill>
                  <a:srgbClr val="CC00CC"/>
                </a:solidFill>
              </a:rPr>
              <a:t>glukosy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9147"/>
                </a:solidFill>
              </a:rPr>
              <a:t>odbourávání tuků </a:t>
            </a:r>
            <a:r>
              <a:rPr lang="cs-CZ" sz="2400" dirty="0" smtClean="0"/>
              <a:t>(</a:t>
            </a:r>
            <a:r>
              <a:rPr lang="cs-CZ" sz="2400" dirty="0"/>
              <a:t>záleží na intenzitě zátěže, trénovanosti, dýchání). </a:t>
            </a:r>
            <a:r>
              <a:rPr lang="cs-CZ" sz="2400" dirty="0" smtClean="0"/>
              <a:t>Po </a:t>
            </a:r>
            <a:r>
              <a:rPr lang="cs-CZ" sz="2400" dirty="0"/>
              <a:t>90 min </a:t>
            </a:r>
            <a:r>
              <a:rPr lang="cs-CZ" sz="2400" dirty="0" smtClean="0"/>
              <a:t>=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odbourávání aminokyselin</a:t>
            </a:r>
            <a:r>
              <a:rPr lang="cs-CZ" sz="2400" dirty="0" smtClean="0"/>
              <a:t>.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Zásoba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svalového 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g</a:t>
            </a:r>
            <a:r>
              <a:rPr lang="cs-CZ" sz="2400" b="1" dirty="0" smtClean="0">
                <a:solidFill>
                  <a:srgbClr val="FF0000"/>
                </a:solidFill>
              </a:rPr>
              <a:t>lykogenu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je téměř </a:t>
            </a:r>
          </a:p>
          <a:p>
            <a:r>
              <a:rPr lang="cs-CZ" sz="2400" dirty="0" smtClean="0"/>
              <a:t>vyčerpána.</a:t>
            </a:r>
          </a:p>
          <a:p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06839" y="1012026"/>
            <a:ext cx="595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maratónský běh (42,5 km)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7" y="997194"/>
            <a:ext cx="492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několik hodin</a:t>
            </a:r>
            <a:endParaRPr lang="cs-CZ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6696635" y="2985246"/>
            <a:ext cx="2814917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10917" y="2735159"/>
            <a:ext cx="2891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/>
              <a:t>Tuků je i u </a:t>
            </a:r>
            <a:r>
              <a:rPr lang="cs-CZ" sz="2400" dirty="0" smtClean="0"/>
              <a:t>sportovců relativně </a:t>
            </a:r>
            <a:r>
              <a:rPr lang="cs-CZ" sz="2400" dirty="0"/>
              <a:t>dost, </a:t>
            </a:r>
            <a:r>
              <a:rPr lang="cs-CZ" sz="2400" dirty="0" smtClean="0"/>
              <a:t>avšak </a:t>
            </a:r>
            <a:r>
              <a:rPr lang="cs-CZ" sz="2400" dirty="0"/>
              <a:t>organismus </a:t>
            </a:r>
            <a:r>
              <a:rPr lang="cs-CZ" sz="2400" dirty="0" smtClean="0"/>
              <a:t>nemá </a:t>
            </a:r>
            <a:r>
              <a:rPr lang="cs-CZ" sz="2400" dirty="0"/>
              <a:t>metabolickou </a:t>
            </a:r>
            <a:r>
              <a:rPr lang="cs-CZ" sz="2400" dirty="0" smtClean="0"/>
              <a:t>kapacitu </a:t>
            </a:r>
            <a:r>
              <a:rPr lang="cs-CZ" sz="2400" dirty="0"/>
              <a:t>k jejich </a:t>
            </a:r>
            <a:r>
              <a:rPr lang="cs-CZ" sz="2400" dirty="0" smtClean="0"/>
              <a:t>využití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5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9502" y="1751418"/>
            <a:ext cx="11210524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při vrcholovém sportu sportovec není schopen doplnit všechny potřebné prvky a vitaminy pouze z jídla, k ochraně sportovcova zdraví je obvykle potřeba užívat </a:t>
            </a:r>
            <a:r>
              <a:rPr lang="cs-CZ" sz="3200" b="1" dirty="0">
                <a:solidFill>
                  <a:srgbClr val="FF0000"/>
                </a:solidFill>
              </a:rPr>
              <a:t>výživových doplňků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sportovců</a:t>
            </a:r>
            <a:endParaRPr 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10027" y="3820809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X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doping</a:t>
            </a:r>
            <a:r>
              <a:rPr lang="cs-CZ" sz="3200" dirty="0">
                <a:solidFill>
                  <a:schemeClr val="tx1"/>
                </a:solidFill>
              </a:rPr>
              <a:t>: přítomnost zakázané látky nebo jejích metabolitů nebo indikátorů v těle sportovce; odmítnutí dopingové kontroly; podvádění v jakékoli části dopingové kontroly; držení zakázaných látek</a:t>
            </a:r>
          </a:p>
          <a:p>
            <a:pPr marL="45720" indent="0">
              <a:buNone/>
            </a:pP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nika Mezuliáníková\Desktop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32" l="0" r="100000">
                        <a14:foregroundMark x1="83904" y1="20824" x2="91438" y2="13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91" y="1902417"/>
            <a:ext cx="27813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7999" y="1719071"/>
            <a:ext cx="8311092" cy="4407408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podpůrné prostředky se používají od počátku lidstva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první zmínky o podpůrných prostředcích - Čína </a:t>
            </a:r>
            <a:endParaRPr lang="cs-CZ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3. tisíciletí př.n.l.), Mexiko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ve sportu první zmínky ze starověkého Řecka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velký rozvoj podpůrných prostředků - 2. sv. </a:t>
            </a:r>
            <a:r>
              <a:rPr lang="cs-CZ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válka</a:t>
            </a:r>
            <a:endParaRPr lang="cs-CZ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8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9357756" y="688768"/>
            <a:ext cx="2553195" cy="57595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Sacharidovo</a:t>
            </a:r>
            <a:r>
              <a:rPr lang="cs-CZ" dirty="0" smtClean="0"/>
              <a:t>-proteinové doplňky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Kofein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Soda bikarbona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Oxokyseliny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Vitaminy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Minerální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589" y="327206"/>
            <a:ext cx="8432800" cy="1645920"/>
          </a:xfrm>
        </p:spPr>
        <p:txBody>
          <a:bodyPr/>
          <a:lstStyle/>
          <a:p>
            <a:pPr algn="ctr"/>
            <a:r>
              <a:rPr lang="cs-CZ" dirty="0" smtClean="0"/>
              <a:t>Doplňky stravy</a:t>
            </a:r>
            <a:endParaRPr lang="cs-CZ" dirty="0"/>
          </a:p>
        </p:txBody>
      </p:sp>
      <p:pic>
        <p:nvPicPr>
          <p:cNvPr id="6" name="Picture 2" descr="C:\Users\Uzivatel\Desktop\20e97a_7bd7154a0b6546c085b43628781381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2565070"/>
            <a:ext cx="6117382" cy="35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999" y="1719071"/>
            <a:ext cx="7305965" cy="4407408"/>
          </a:xfrm>
        </p:spPr>
        <p:txBody>
          <a:bodyPr>
            <a:normAutofit/>
          </a:bodyPr>
          <a:lstStyle/>
          <a:p>
            <a:endParaRPr lang="cs-CZ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tzv. “</a:t>
            </a:r>
            <a:r>
              <a:rPr lang="cs-CZ" sz="3200" dirty="0" err="1">
                <a:solidFill>
                  <a:schemeClr val="tx1"/>
                </a:solidFill>
              </a:rPr>
              <a:t>gainery</a:t>
            </a:r>
            <a:r>
              <a:rPr lang="cs-CZ" sz="3200" dirty="0">
                <a:solidFill>
                  <a:schemeClr val="tx1"/>
                </a:solidFill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jedná se o </a:t>
            </a:r>
            <a:r>
              <a:rPr lang="cs-CZ" sz="3200" dirty="0" err="1">
                <a:solidFill>
                  <a:schemeClr val="tx1"/>
                </a:solidFill>
              </a:rPr>
              <a:t>sacharido</a:t>
            </a:r>
            <a:r>
              <a:rPr lang="cs-CZ" sz="3200" dirty="0">
                <a:solidFill>
                  <a:schemeClr val="tx1"/>
                </a:solidFill>
              </a:rPr>
              <a:t>-proteinové koncentráty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doplnění zásob svalového glykogenu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po sportu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Sacharidovo</a:t>
            </a:r>
            <a:r>
              <a:rPr lang="cs-CZ" dirty="0" smtClean="0"/>
              <a:t> – proteinové doplňky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0" y="1690861"/>
            <a:ext cx="5048385" cy="53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 txBox="1">
            <a:spLocks/>
          </p:cNvSpPr>
          <p:nvPr/>
        </p:nvSpPr>
        <p:spPr>
          <a:xfrm>
            <a:off x="484693" y="475484"/>
            <a:ext cx="11473759" cy="58540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cs-CZ" sz="3200" b="1" dirty="0">
                <a:solidFill>
                  <a:schemeClr val="tx1"/>
                </a:solidFill>
              </a:rPr>
              <a:t>Kofein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pro vytrvalostní sportovce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nejužívanější stimulační látka na světě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do roku 2004 figuroval na seznamu zakázaných látek (pokud koncentrace kofeinu v moči převyšovala 12 </a:t>
            </a:r>
            <a:r>
              <a:rPr lang="el-GR" sz="2800" dirty="0">
                <a:solidFill>
                  <a:schemeClr val="tx1"/>
                </a:solidFill>
              </a:rPr>
              <a:t>μ</a:t>
            </a:r>
            <a:r>
              <a:rPr lang="cs-CZ" sz="2800" dirty="0">
                <a:solidFill>
                  <a:schemeClr val="tx1"/>
                </a:solidFill>
              </a:rPr>
              <a:t>g.ml</a:t>
            </a:r>
            <a:r>
              <a:rPr lang="cs-CZ" sz="2800" baseline="30000" dirty="0">
                <a:solidFill>
                  <a:schemeClr val="tx1"/>
                </a:solidFill>
              </a:rPr>
              <a:t>-1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stimuluje činnost mozku, zmírňuje pocit únavy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účinek ve sportu: šetření svalového glykogenu, </a:t>
            </a:r>
            <a:r>
              <a:rPr lang="cs-CZ" sz="2800" dirty="0" smtClean="0">
                <a:solidFill>
                  <a:schemeClr val="tx1"/>
                </a:solidFill>
              </a:rPr>
              <a:t>zvýšení </a:t>
            </a:r>
            <a:r>
              <a:rPr lang="cs-CZ" sz="2800" dirty="0">
                <a:solidFill>
                  <a:schemeClr val="tx1"/>
                </a:solidFill>
              </a:rPr>
              <a:t>výkonu u vytrvalostních sportů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289969" y="2557585"/>
            <a:ext cx="2291938" cy="38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zorec kofeinu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92878"/>
              </p:ext>
            </p:extLst>
          </p:nvPr>
        </p:nvGraphicFramePr>
        <p:xfrm>
          <a:off x="7907440" y="233278"/>
          <a:ext cx="3409745" cy="270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ChemSketch" r:id="rId4" imgW="1481400" imgH="1176480" progId="ACD.ChemSketch.20">
                  <p:embed/>
                </p:oleObj>
              </mc:Choice>
              <mc:Fallback>
                <p:oleObj name="ChemSketch" r:id="rId4" imgW="1481400" imgH="1176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7440" y="233278"/>
                        <a:ext cx="3409745" cy="270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1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96181" y="816077"/>
            <a:ext cx="9733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Kofein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0" y="243348"/>
            <a:ext cx="6282813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27" y="3996954"/>
            <a:ext cx="4315968" cy="2700528"/>
          </a:xfrm>
          <a:prstGeom prst="rect">
            <a:avLst/>
          </a:prstGeom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484693" y="475484"/>
            <a:ext cx="8889279" cy="487173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cs-CZ" sz="3200" dirty="0">
                <a:solidFill>
                  <a:schemeClr val="tx1"/>
                </a:solidFill>
              </a:rPr>
              <a:t>Legenda o řeckém poslovi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podle legendy měl řecký posel </a:t>
            </a:r>
            <a:r>
              <a:rPr lang="cs-CZ" sz="2400" dirty="0" err="1">
                <a:solidFill>
                  <a:schemeClr val="tx1"/>
                </a:solidFill>
              </a:rPr>
              <a:t>Feidippides</a:t>
            </a:r>
            <a:r>
              <a:rPr lang="cs-CZ" sz="2400" dirty="0">
                <a:solidFill>
                  <a:schemeClr val="tx1"/>
                </a:solidFill>
              </a:rPr>
              <a:t> uběhnout trať dlouhou 42 km, kterou běžel z </a:t>
            </a:r>
            <a:r>
              <a:rPr lang="cs-CZ" sz="2400" dirty="0" err="1">
                <a:solidFill>
                  <a:schemeClr val="tx1"/>
                </a:solidFill>
              </a:rPr>
              <a:t>Marathonu</a:t>
            </a:r>
            <a:r>
              <a:rPr lang="cs-CZ" sz="2400" dirty="0">
                <a:solidFill>
                  <a:schemeClr val="tx1"/>
                </a:solidFill>
              </a:rPr>
              <a:t> do Athén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před branami ohlásil vítězství Řeků nad Peršany , načež padl mrtvý, údajně na </a:t>
            </a:r>
            <a:r>
              <a:rPr lang="cs-CZ" sz="2400" b="1" dirty="0" err="1" smtClean="0">
                <a:solidFill>
                  <a:schemeClr val="tx1"/>
                </a:solidFill>
              </a:rPr>
              <a:t>acidosu</a:t>
            </a:r>
            <a:r>
              <a:rPr lang="cs-CZ" sz="2400" dirty="0">
                <a:solidFill>
                  <a:schemeClr val="tx1"/>
                </a:solidFill>
              </a:rPr>
              <a:t>, tedy překyselení organismu vlivem nadměrné tvorby H</a:t>
            </a:r>
            <a:r>
              <a:rPr lang="cs-CZ" sz="2400" baseline="30000" dirty="0">
                <a:solidFill>
                  <a:schemeClr val="tx1"/>
                </a:solidFill>
              </a:rPr>
              <a:t>+</a:t>
            </a:r>
            <a:r>
              <a:rPr lang="cs-CZ" sz="2400" dirty="0">
                <a:solidFill>
                  <a:schemeClr val="tx1"/>
                </a:solidFill>
              </a:rPr>
              <a:t> iontů v těle. </a:t>
            </a:r>
            <a:r>
              <a:rPr lang="cs-CZ" dirty="0">
                <a:solidFill>
                  <a:schemeClr val="tx1"/>
                </a:solidFill>
              </a:rPr>
              <a:t>(Způsobeno vlivem anaerobního odbourávání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glukosy </a:t>
            </a:r>
            <a:r>
              <a:rPr lang="cs-CZ" dirty="0">
                <a:solidFill>
                  <a:schemeClr val="tx1"/>
                </a:solidFill>
              </a:rPr>
              <a:t>za vzniku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iontů a laktátu)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634" y="3337089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sportovci</a:t>
            </a:r>
            <a:endParaRPr lang="cs-CZ" sz="3200" dirty="0"/>
          </a:p>
        </p:txBody>
      </p:sp>
      <p:cxnSp>
        <p:nvCxnSpPr>
          <p:cNvPr id="4" name="Přímá spojnice se šipkou 3"/>
          <p:cNvCxnSpPr>
            <a:stCxn id="2" idx="3"/>
            <a:endCxn id="8" idx="1"/>
          </p:cNvCxnSpPr>
          <p:nvPr/>
        </p:nvCxnSpPr>
        <p:spPr>
          <a:xfrm flipV="1">
            <a:off x="2151155" y="2026921"/>
            <a:ext cx="799435" cy="16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3"/>
            <a:endCxn id="10" idx="1"/>
          </p:cNvCxnSpPr>
          <p:nvPr/>
        </p:nvCxnSpPr>
        <p:spPr>
          <a:xfrm>
            <a:off x="2151155" y="3629477"/>
            <a:ext cx="782153" cy="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50590" y="1734533"/>
            <a:ext cx="376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vytrvalostní sportovci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33308" y="3800574"/>
            <a:ext cx="274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silový sportovci</a:t>
            </a:r>
            <a:endParaRPr lang="cs-CZ" sz="3200" dirty="0"/>
          </a:p>
        </p:txBody>
      </p:sp>
      <p:cxnSp>
        <p:nvCxnSpPr>
          <p:cNvPr id="11" name="Přímá spojnice se šipkou 10"/>
          <p:cNvCxnSpPr>
            <a:stCxn id="2" idx="3"/>
            <a:endCxn id="14" idx="1"/>
          </p:cNvCxnSpPr>
          <p:nvPr/>
        </p:nvCxnSpPr>
        <p:spPr>
          <a:xfrm flipV="1">
            <a:off x="2151155" y="3122001"/>
            <a:ext cx="735019" cy="50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86174" y="2829613"/>
            <a:ext cx="344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rychlostní sportovci</a:t>
            </a:r>
            <a:endParaRPr lang="cs-CZ" sz="3200" dirty="0"/>
          </a:p>
        </p:txBody>
      </p:sp>
      <p:cxnSp>
        <p:nvCxnSpPr>
          <p:cNvPr id="15" name="Přímá spojnice se šipkou 14"/>
          <p:cNvCxnSpPr>
            <a:stCxn id="2" idx="3"/>
            <a:endCxn id="18" idx="1"/>
          </p:cNvCxnSpPr>
          <p:nvPr/>
        </p:nvCxnSpPr>
        <p:spPr>
          <a:xfrm>
            <a:off x="2151155" y="3629477"/>
            <a:ext cx="868565" cy="156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019720" y="4905081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ostatní</a:t>
            </a:r>
            <a:endParaRPr lang="cs-CZ" sz="3200" dirty="0"/>
          </a:p>
        </p:txBody>
      </p:sp>
      <p:pic>
        <p:nvPicPr>
          <p:cNvPr id="1030" name="Picture 6" descr="Výsledek obrázku pro Eliud Kipcho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7199" y="378691"/>
            <a:ext cx="2817091" cy="35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silový sportov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63" y="4127281"/>
            <a:ext cx="3460174" cy="25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8" y="1660566"/>
            <a:ext cx="2625213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78" y="1776268"/>
            <a:ext cx="2486025" cy="36195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Soda bikarbona = jedlá soda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7998" y="1719071"/>
            <a:ext cx="8889279" cy="44074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vytrvalostní i silové sportovce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používá se k potlačení pálení žáhy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odpadní látkou, která vzniká při sportovní zátěži, je laktát, který se akumuluje ve svalech a při jeho vysoké svalové koncentraci je znemožněno pokračovat ve sportovním výkonu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bikarbonát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neutralizuje lokální kyselost, čímž umožňuje </a:t>
            </a: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opožděný nástup únavy během anaerobního výkonu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7999" y="1719071"/>
            <a:ext cx="8347932" cy="44074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vhodné pro vytrvalostní sportovce i silové </a:t>
            </a:r>
            <a:r>
              <a:rPr lang="cs-CZ" sz="2800" dirty="0" smtClean="0">
                <a:solidFill>
                  <a:schemeClr val="tx1"/>
                </a:solidFill>
              </a:rPr>
              <a:t>sportovce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BCAA (</a:t>
            </a:r>
            <a:r>
              <a:rPr lang="cs-CZ" sz="2800" i="1" dirty="0" err="1">
                <a:solidFill>
                  <a:schemeClr val="tx1"/>
                </a:solidFill>
              </a:rPr>
              <a:t>branched-chain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i="1" dirty="0" err="1">
                <a:solidFill>
                  <a:schemeClr val="tx1"/>
                </a:solidFill>
              </a:rPr>
              <a:t>amino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i="1" dirty="0" err="1">
                <a:solidFill>
                  <a:schemeClr val="tx1"/>
                </a:solidFill>
              </a:rPr>
              <a:t>acids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= rozvětvené aminokyseliny) patří mezi ně leucin, </a:t>
            </a:r>
            <a:r>
              <a:rPr lang="cs-CZ" sz="2800" dirty="0" err="1" smtClean="0">
                <a:solidFill>
                  <a:schemeClr val="tx1"/>
                </a:solidFill>
              </a:rPr>
              <a:t>isoleucin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a valin, což jsou esenciální AMK dobře vstřebatelné z trávicího ústrojí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působí anabolicky i </a:t>
            </a:r>
            <a:r>
              <a:rPr lang="cs-CZ" sz="2800" dirty="0" err="1">
                <a:solidFill>
                  <a:schemeClr val="tx1"/>
                </a:solidFill>
              </a:rPr>
              <a:t>antikatabolicky</a:t>
            </a:r>
            <a:r>
              <a:rPr lang="cs-CZ" sz="2800" dirty="0">
                <a:solidFill>
                  <a:schemeClr val="tx1"/>
                </a:solidFill>
              </a:rPr>
              <a:t> (zvyšují proteosyntézu a snižují degradaci proteinů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Aminokyseliny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192" y="1923801"/>
            <a:ext cx="1818190" cy="4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Rozvětvené aminokyseliny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0088" y="2027530"/>
            <a:ext cx="795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773593" y="3701663"/>
            <a:ext cx="929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Leucin		     </a:t>
            </a:r>
            <a:r>
              <a:rPr lang="cs-CZ" sz="2800" dirty="0" err="1"/>
              <a:t>Isoleucin</a:t>
            </a:r>
            <a:r>
              <a:rPr lang="cs-CZ" sz="2800" dirty="0"/>
              <a:t>				</a:t>
            </a:r>
            <a:r>
              <a:rPr lang="cs-CZ" sz="2800" dirty="0" smtClean="0"/>
              <a:t>     Valin </a:t>
            </a:r>
            <a:r>
              <a:rPr lang="cs-CZ" dirty="0"/>
              <a:t>		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05984"/>
              </p:ext>
            </p:extLst>
          </p:nvPr>
        </p:nvGraphicFramePr>
        <p:xfrm>
          <a:off x="8858993" y="1878690"/>
          <a:ext cx="2303813" cy="176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ChemSketch" r:id="rId3" imgW="1097280" imgH="841320" progId="ACD.ChemSketch.20">
                  <p:embed/>
                </p:oleObj>
              </mc:Choice>
              <mc:Fallback>
                <p:oleObj name="ChemSketch" r:id="rId3" imgW="1097280" imgH="841320" progId="ACD.ChemSketch.2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93" y="1878690"/>
                        <a:ext cx="2303813" cy="176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931991"/>
              </p:ext>
            </p:extLst>
          </p:nvPr>
        </p:nvGraphicFramePr>
        <p:xfrm>
          <a:off x="4646242" y="1919783"/>
          <a:ext cx="2616844" cy="15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ChemSketch" r:id="rId5" imgW="1356480" imgH="807840" progId="ACD.ChemSketch.20">
                  <p:embed/>
                </p:oleObj>
              </mc:Choice>
              <mc:Fallback>
                <p:oleObj name="ChemSketch" r:id="rId5" imgW="1356480" imgH="807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6242" y="1919783"/>
                        <a:ext cx="2616844" cy="15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046405"/>
              </p:ext>
            </p:extLst>
          </p:nvPr>
        </p:nvGraphicFramePr>
        <p:xfrm>
          <a:off x="1024268" y="1905819"/>
          <a:ext cx="2787712" cy="16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ChemSketch" r:id="rId7" imgW="1356480" imgH="795600" progId="ACD.ChemSketch.20">
                  <p:embed/>
                </p:oleObj>
              </mc:Choice>
              <mc:Fallback>
                <p:oleObj name="ChemSketch" r:id="rId7" imgW="1356480" imgH="795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4268" y="1905819"/>
                        <a:ext cx="2787712" cy="163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Karnosin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skládá se z AMK L-histidinu a β-alaninu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jeho funkcí je regulace pH ve svalech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zvýšený příjem </a:t>
            </a:r>
            <a:r>
              <a:rPr lang="cs-CZ" dirty="0" err="1" smtClean="0">
                <a:solidFill>
                  <a:schemeClr val="tx1"/>
                </a:solidFill>
              </a:rPr>
              <a:t>karnosinu</a:t>
            </a:r>
            <a:r>
              <a:rPr lang="cs-CZ" dirty="0" smtClean="0">
                <a:solidFill>
                  <a:schemeClr val="tx1"/>
                </a:solidFill>
              </a:rPr>
              <a:t> nevedlo ke zlepšení sportovního výkonu, neboť musí být nově </a:t>
            </a:r>
            <a:r>
              <a:rPr lang="cs-CZ" dirty="0" err="1" smtClean="0">
                <a:solidFill>
                  <a:schemeClr val="tx1"/>
                </a:solidFill>
              </a:rPr>
              <a:t>nasyntetizován</a:t>
            </a:r>
            <a:r>
              <a:rPr lang="cs-CZ" dirty="0" smtClean="0">
                <a:solidFill>
                  <a:schemeClr val="tx1"/>
                </a:solidFill>
              </a:rPr>
              <a:t> ve svalech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limitujícím faktorem pro syntézu </a:t>
            </a:r>
            <a:r>
              <a:rPr lang="cs-CZ" dirty="0" err="1" smtClean="0">
                <a:solidFill>
                  <a:schemeClr val="tx1"/>
                </a:solidFill>
              </a:rPr>
              <a:t>karnosinu</a:t>
            </a:r>
            <a:r>
              <a:rPr lang="cs-CZ" dirty="0" smtClean="0">
                <a:solidFill>
                  <a:schemeClr val="tx1"/>
                </a:solidFill>
              </a:rPr>
              <a:t> je β-alanin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při </a:t>
            </a:r>
            <a:r>
              <a:rPr lang="cs-CZ" dirty="0">
                <a:solidFill>
                  <a:schemeClr val="tx1"/>
                </a:solidFill>
              </a:rPr>
              <a:t>dodávání </a:t>
            </a:r>
            <a:r>
              <a:rPr lang="cs-CZ" dirty="0" smtClean="0">
                <a:solidFill>
                  <a:schemeClr val="tx1"/>
                </a:solidFill>
              </a:rPr>
              <a:t>β-alaninu došlo u trénovaných sportovcům k lepším výsledkům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spc="150" dirty="0" smtClean="0">
                <a:ea typeface="+mn-ea"/>
                <a:cs typeface="+mn-cs"/>
              </a:rPr>
              <a:t>β</a:t>
            </a:r>
            <a:r>
              <a:rPr lang="el-GR" dirty="0" smtClean="0"/>
              <a:t>-</a:t>
            </a:r>
            <a:r>
              <a:rPr lang="cs-CZ" dirty="0"/>
              <a:t>alanin</a:t>
            </a:r>
          </a:p>
        </p:txBody>
      </p:sp>
      <p:pic>
        <p:nvPicPr>
          <p:cNvPr id="12290" name="Picture 2" descr="C:\Users\Uzivatel\Desktop\DP\karnos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07" y="4215390"/>
            <a:ext cx="6661150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pro </a:t>
            </a:r>
            <a:r>
              <a:rPr lang="cs-CZ" sz="2800" dirty="0">
                <a:solidFill>
                  <a:schemeClr val="tx1"/>
                </a:solidFill>
              </a:rPr>
              <a:t>vytrvalostní sportovce i silové sportovce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při </a:t>
            </a:r>
            <a:r>
              <a:rPr lang="cs-CZ" sz="2800" dirty="0">
                <a:solidFill>
                  <a:schemeClr val="tx1"/>
                </a:solidFill>
              </a:rPr>
              <a:t>dlouhotrvajícím sportu (několik hodin), dochází k odbourávání AMK za vzniku do určité míry toxických dusíkatých metabolitů obsahující –NH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oxokyseliny </a:t>
            </a:r>
            <a:r>
              <a:rPr lang="cs-CZ" sz="2800" dirty="0">
                <a:solidFill>
                  <a:schemeClr val="tx1"/>
                </a:solidFill>
              </a:rPr>
              <a:t>poté mají pro sportovce dva příznivé účinky: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odčerpávají dusíkaté metabolity 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za </a:t>
            </a:r>
            <a:r>
              <a:rPr lang="cs-CZ" sz="2800" dirty="0">
                <a:solidFill>
                  <a:schemeClr val="tx1"/>
                </a:solidFill>
              </a:rPr>
              <a:t>vzniku AMK (</a:t>
            </a:r>
            <a:r>
              <a:rPr lang="cs-CZ" sz="2800" b="1" dirty="0">
                <a:solidFill>
                  <a:schemeClr val="tx1"/>
                </a:solidFill>
              </a:rPr>
              <a:t>detoxikace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 zvyšují počet AMK (= zdroj energie, 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či </a:t>
            </a:r>
            <a:r>
              <a:rPr lang="cs-CZ" sz="2800" dirty="0">
                <a:solidFill>
                  <a:schemeClr val="tx1"/>
                </a:solidFill>
              </a:rPr>
              <a:t>výstavba proteinů → </a:t>
            </a:r>
            <a:r>
              <a:rPr lang="cs-CZ" sz="2800" b="1" dirty="0">
                <a:solidFill>
                  <a:schemeClr val="tx1"/>
                </a:solidFill>
              </a:rPr>
              <a:t>podpora proteosyntézy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Oxokyseliny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80146" y="6127668"/>
            <a:ext cx="28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becný vzorec </a:t>
            </a:r>
            <a:r>
              <a:rPr lang="cs-CZ" dirty="0" err="1" smtClean="0"/>
              <a:t>ketokyseliny</a:t>
            </a: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13963"/>
              </p:ext>
            </p:extLst>
          </p:nvPr>
        </p:nvGraphicFramePr>
        <p:xfrm>
          <a:off x="8980984" y="3982110"/>
          <a:ext cx="2407453" cy="201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hemSketch" r:id="rId3" imgW="1164240" imgH="972360" progId="ACD.ChemSketch.20">
                  <p:embed/>
                </p:oleObj>
              </mc:Choice>
              <mc:Fallback>
                <p:oleObj name="ChemSketch" r:id="rId3" imgW="116424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0984" y="3982110"/>
                        <a:ext cx="2407453" cy="201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ve sportu se využívají při dlouhodobé zátěži mastné kyseliny se středně dlouhými řetězci – snadněji stravitelné a vstřebatelné)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kyselina </a:t>
            </a:r>
            <a:r>
              <a:rPr lang="cs-CZ" sz="3200" dirty="0" smtClean="0">
                <a:solidFill>
                  <a:schemeClr val="tx1"/>
                </a:solidFill>
              </a:rPr>
              <a:t>linolová je </a:t>
            </a:r>
            <a:r>
              <a:rPr lang="cs-CZ" sz="3200" dirty="0">
                <a:solidFill>
                  <a:schemeClr val="tx1"/>
                </a:solidFill>
              </a:rPr>
              <a:t>využívána u silových sportů, redukcí akumulace lipidů </a:t>
            </a:r>
            <a:r>
              <a:rPr lang="cs-CZ" sz="3200" dirty="0" err="1">
                <a:solidFill>
                  <a:schemeClr val="tx1"/>
                </a:solidFill>
              </a:rPr>
              <a:t>adipocity</a:t>
            </a:r>
            <a:r>
              <a:rPr lang="cs-CZ" sz="3200" dirty="0">
                <a:solidFill>
                  <a:schemeClr val="tx1"/>
                </a:solidFill>
              </a:rPr>
              <a:t> snižuje podkožní tuk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65156"/>
              </p:ext>
            </p:extLst>
          </p:nvPr>
        </p:nvGraphicFramePr>
        <p:xfrm>
          <a:off x="975447" y="4346864"/>
          <a:ext cx="9578833" cy="174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ChemSketch" r:id="rId3" imgW="5419440" imgH="987480" progId="ACD.ChemSketch.20">
                  <p:embed/>
                </p:oleObj>
              </mc:Choice>
              <mc:Fallback>
                <p:oleObj name="ChemSketch" r:id="rId3" imgW="5419440" imgH="987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447" y="4346864"/>
                        <a:ext cx="9578833" cy="1745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95646" y="6259491"/>
            <a:ext cx="1059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Vzorce kyseliny (</a:t>
            </a:r>
            <a:r>
              <a:rPr lang="cs-CZ" i="1" dirty="0" err="1"/>
              <a:t>cis</a:t>
            </a:r>
            <a:r>
              <a:rPr lang="cs-CZ" dirty="0" err="1"/>
              <a:t>,</a:t>
            </a:r>
            <a:r>
              <a:rPr lang="cs-CZ" i="1" dirty="0" err="1"/>
              <a:t>trans</a:t>
            </a:r>
            <a:r>
              <a:rPr lang="cs-CZ" dirty="0"/>
              <a:t>)-oktadeka-9,11-dienové (vlevo) a kyseliny (</a:t>
            </a:r>
            <a:r>
              <a:rPr lang="cs-CZ" i="1" dirty="0" err="1"/>
              <a:t>trans</a:t>
            </a:r>
            <a:r>
              <a:rPr lang="cs-CZ" dirty="0" err="1"/>
              <a:t>,</a:t>
            </a:r>
            <a:r>
              <a:rPr lang="cs-CZ" i="1" dirty="0" err="1"/>
              <a:t>cis</a:t>
            </a:r>
            <a:r>
              <a:rPr lang="cs-CZ" dirty="0"/>
              <a:t>)-oktadeka-10,12-dienové (vpravo). </a:t>
            </a:r>
          </a:p>
        </p:txBody>
      </p:sp>
    </p:spTree>
    <p:extLst>
      <p:ext uri="{BB962C8B-B14F-4D97-AF65-F5344CB8AC3E}">
        <p14:creationId xmlns:p14="http://schemas.microsoft.com/office/powerpoint/2010/main" val="3458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999" y="1719072"/>
            <a:ext cx="11210524" cy="438484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nedostatek vitaminu může vést k poklesu výkonnosti, nadbytek vitaminů však sportovní výkon nezvýší!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vitaminy řady B: zachování vytrvalostních schopností, zasahují do metabolismu sacharidů, tuků i bílkovin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vitaminy </a:t>
            </a:r>
            <a:r>
              <a:rPr lang="cs-CZ" sz="3200" dirty="0" smtClean="0">
                <a:solidFill>
                  <a:schemeClr val="tx1"/>
                </a:solidFill>
              </a:rPr>
              <a:t>B</a:t>
            </a:r>
            <a:r>
              <a:rPr lang="cs-CZ" sz="3200" baseline="-25000" dirty="0" smtClean="0">
                <a:solidFill>
                  <a:schemeClr val="tx1"/>
                </a:solidFill>
              </a:rPr>
              <a:t>6</a:t>
            </a:r>
            <a:r>
              <a:rPr lang="cs-CZ" sz="3200" dirty="0" smtClean="0">
                <a:solidFill>
                  <a:schemeClr val="tx1"/>
                </a:solidFill>
              </a:rPr>
              <a:t>, </a:t>
            </a:r>
            <a:r>
              <a:rPr lang="cs-CZ" sz="3200" dirty="0">
                <a:solidFill>
                  <a:schemeClr val="tx1"/>
                </a:solidFill>
              </a:rPr>
              <a:t>E a C: zachování rychlostních a silových schopností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 B</a:t>
            </a:r>
            <a:r>
              <a:rPr lang="cs-CZ" sz="3200" baseline="-25000" dirty="0">
                <a:solidFill>
                  <a:schemeClr val="tx1"/>
                </a:solidFill>
              </a:rPr>
              <a:t>12</a:t>
            </a:r>
            <a:r>
              <a:rPr lang="cs-CZ" sz="3200" dirty="0">
                <a:solidFill>
                  <a:schemeClr val="tx1"/>
                </a:solidFill>
              </a:rPr>
              <a:t> – růst svalové hmoty (u silových sportovců)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 B</a:t>
            </a:r>
            <a:r>
              <a:rPr lang="cs-CZ" sz="3200" baseline="-25000" dirty="0">
                <a:solidFill>
                  <a:schemeClr val="tx1"/>
                </a:solidFill>
              </a:rPr>
              <a:t>9</a:t>
            </a:r>
            <a:r>
              <a:rPr lang="cs-CZ" sz="3200" dirty="0">
                <a:solidFill>
                  <a:schemeClr val="tx1"/>
                </a:solidFill>
              </a:rPr>
              <a:t> (kyselina listová) – podpora dělení svalových buněk (u silových sportovců)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1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8784510" y="6110680"/>
            <a:ext cx="172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vitamin C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3534883" y="6110679"/>
            <a:ext cx="1432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vitamin B</a:t>
            </a:r>
            <a:r>
              <a:rPr lang="cs-CZ" sz="1200" dirty="0" smtClean="0"/>
              <a:t>6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5278256" y="3371854"/>
            <a:ext cx="1338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vitamin E</a:t>
            </a:r>
            <a:endParaRPr lang="cs-CZ" sz="2400" dirty="0"/>
          </a:p>
        </p:txBody>
      </p:sp>
      <p:pic>
        <p:nvPicPr>
          <p:cNvPr id="5122" name="Picture 2" descr="C:\Users\Uzivatel\Desktop\nejdulezitejsi-vitami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58" y="1941755"/>
            <a:ext cx="2173056" cy="21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zivatel\Desktop\vitami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3" y="1969571"/>
            <a:ext cx="2721901" cy="28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64826"/>
              </p:ext>
            </p:extLst>
          </p:nvPr>
        </p:nvGraphicFramePr>
        <p:xfrm>
          <a:off x="3110254" y="3876454"/>
          <a:ext cx="3506253" cy="20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ChemSketch" r:id="rId6" imgW="3331440" imgH="1947600" progId="ACD.ChemSketch.20">
                  <p:embed/>
                </p:oleObj>
              </mc:Choice>
              <mc:Fallback>
                <p:oleObj name="ChemSketch" r:id="rId6" imgW="3331440" imgH="1947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0254" y="3876454"/>
                        <a:ext cx="3506253" cy="20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718559"/>
              </p:ext>
            </p:extLst>
          </p:nvPr>
        </p:nvGraphicFramePr>
        <p:xfrm>
          <a:off x="7908967" y="4098642"/>
          <a:ext cx="3219664" cy="190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ChemSketch" r:id="rId8" imgW="2352960" imgH="1389960" progId="ACD.ChemSketch.20">
                  <p:embed/>
                </p:oleObj>
              </mc:Choice>
              <mc:Fallback>
                <p:oleObj name="ChemSketch" r:id="rId8" imgW="2352960" imgH="1389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8967" y="4098642"/>
                        <a:ext cx="3219664" cy="190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24396"/>
              </p:ext>
            </p:extLst>
          </p:nvPr>
        </p:nvGraphicFramePr>
        <p:xfrm>
          <a:off x="3110254" y="1720182"/>
          <a:ext cx="5831288" cy="179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ChemSketch" r:id="rId10" imgW="4249080" imgH="1307520" progId="ACD.ChemSketch.20">
                  <p:embed/>
                </p:oleObj>
              </mc:Choice>
              <mc:Fallback>
                <p:oleObj name="ChemSketch" r:id="rId10" imgW="4249080" imgH="1307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0254" y="1720182"/>
                        <a:ext cx="5831288" cy="179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0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železo: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klíčový prvek nutný pro transport kyslíku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součást hemoglobinu, myoglobinu, cytochromů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významná role v energickém metabolismu během zátěže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hořčík: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nezbytný prvek pro širokou škálu buněčných aktivit – zejména glykolýzy, přeměny proteinů a lipidů, hydrolýzy ATP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prevence křečí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zinek: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součást mnoha enzymů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potřebný pro integraci mnoha fyziologických systémů, např.: imunitního, reprodukčního, trávení, proces hojení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Minerální látky</a:t>
            </a:r>
          </a:p>
        </p:txBody>
      </p:sp>
    </p:spTree>
    <p:extLst>
      <p:ext uri="{BB962C8B-B14F-4D97-AF65-F5344CB8AC3E}">
        <p14:creationId xmlns:p14="http://schemas.microsoft.com/office/powerpoint/2010/main" val="2317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26" y="1787872"/>
            <a:ext cx="8432800" cy="164592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/>
              <a:t>Doping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7775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634" y="3337089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sportovci</a:t>
            </a:r>
            <a:endParaRPr lang="cs-CZ" sz="3200" dirty="0"/>
          </a:p>
        </p:txBody>
      </p:sp>
      <p:cxnSp>
        <p:nvCxnSpPr>
          <p:cNvPr id="4" name="Přímá spojnice se šipkou 3"/>
          <p:cNvCxnSpPr>
            <a:stCxn id="2" idx="3"/>
            <a:endCxn id="8" idx="1"/>
          </p:cNvCxnSpPr>
          <p:nvPr/>
        </p:nvCxnSpPr>
        <p:spPr>
          <a:xfrm flipV="1">
            <a:off x="2151155" y="2026921"/>
            <a:ext cx="799435" cy="16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3"/>
            <a:endCxn id="10" idx="1"/>
          </p:cNvCxnSpPr>
          <p:nvPr/>
        </p:nvCxnSpPr>
        <p:spPr>
          <a:xfrm>
            <a:off x="2151155" y="3629477"/>
            <a:ext cx="782153" cy="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50590" y="1734533"/>
            <a:ext cx="376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vytrvalostní sportovci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33308" y="3800574"/>
            <a:ext cx="274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silový sportovci</a:t>
            </a:r>
            <a:endParaRPr lang="cs-CZ" sz="3200" dirty="0"/>
          </a:p>
        </p:txBody>
      </p:sp>
      <p:cxnSp>
        <p:nvCxnSpPr>
          <p:cNvPr id="11" name="Přímá spojnice se šipkou 10"/>
          <p:cNvCxnSpPr>
            <a:stCxn id="2" idx="3"/>
            <a:endCxn id="14" idx="1"/>
          </p:cNvCxnSpPr>
          <p:nvPr/>
        </p:nvCxnSpPr>
        <p:spPr>
          <a:xfrm flipV="1">
            <a:off x="2151155" y="3122001"/>
            <a:ext cx="735019" cy="50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86174" y="2829613"/>
            <a:ext cx="344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rychlostní sportovci</a:t>
            </a:r>
            <a:endParaRPr lang="cs-CZ" sz="3200" dirty="0"/>
          </a:p>
        </p:txBody>
      </p:sp>
      <p:cxnSp>
        <p:nvCxnSpPr>
          <p:cNvPr id="15" name="Přímá spojnice se šipkou 14"/>
          <p:cNvCxnSpPr>
            <a:stCxn id="2" idx="3"/>
            <a:endCxn id="18" idx="1"/>
          </p:cNvCxnSpPr>
          <p:nvPr/>
        </p:nvCxnSpPr>
        <p:spPr>
          <a:xfrm>
            <a:off x="2151155" y="3629477"/>
            <a:ext cx="868565" cy="156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019720" y="4905081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ostatní</a:t>
            </a:r>
            <a:endParaRPr lang="cs-CZ" sz="3200" dirty="0"/>
          </a:p>
        </p:txBody>
      </p:sp>
      <p:pic>
        <p:nvPicPr>
          <p:cNvPr id="16386" name="Picture 2" descr="C:\Users\Uzivatel\Desktop\DP\prezentace\1479722286_shutterstock_135187706-e1413545553236-1030x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3474990"/>
            <a:ext cx="4975760" cy="28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848777372"/>
              </p:ext>
            </p:extLst>
          </p:nvPr>
        </p:nvGraphicFramePr>
        <p:xfrm>
          <a:off x="1730827" y="83128"/>
          <a:ext cx="976448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33242339"/>
              </p:ext>
            </p:extLst>
          </p:nvPr>
        </p:nvGraphicFramePr>
        <p:xfrm>
          <a:off x="-2498272" y="1257299"/>
          <a:ext cx="11087099" cy="532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092041" y="1840675"/>
            <a:ext cx="5190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Podle výzkumu z roku 2015 Americké antidopingové organizace vyplynulo, že ze 100 mladých sportovců 47 z nich uvažuje o případném zneužití dopingu, 50 z nich se k němu pravděpodobně nikdy nesníží a 3 sportovci již dopují.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46297" y="467833"/>
            <a:ext cx="1054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Proč se zabývat dopingovou prevencí u mladých sportovců?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502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3619" y="563526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Sportovci s dopingovou minulostí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41446" y="1307804"/>
            <a:ext cx="4235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Marii </a:t>
            </a:r>
            <a:r>
              <a:rPr lang="cs-CZ" sz="2400" dirty="0" err="1" smtClean="0"/>
              <a:t>Šarapovové</a:t>
            </a:r>
            <a:r>
              <a:rPr lang="cs-CZ" sz="2400" dirty="0" smtClean="0"/>
              <a:t>, slavné ruské tenistce, bylo v roce 2016 prokázáno </a:t>
            </a:r>
            <a:r>
              <a:rPr lang="cs-CZ" sz="2400" dirty="0"/>
              <a:t>užívání látky </a:t>
            </a:r>
            <a:r>
              <a:rPr lang="cs-CZ" sz="2400" dirty="0" err="1"/>
              <a:t>meldonium</a:t>
            </a:r>
            <a:r>
              <a:rPr lang="cs-CZ" sz="2400" dirty="0"/>
              <a:t>, která byla přidána na seznam zakázaných látek v lednu 2016 světovou antidopingovou agenturou (WADA).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5" y="1307804"/>
            <a:ext cx="6338901" cy="49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3619" y="563526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Sportovci s dopingovou minulostí</a:t>
            </a: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58" y="1275907"/>
            <a:ext cx="6741042" cy="44975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6056" y="1786270"/>
            <a:ext cx="366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Lance Armstrong: Sedminásobný vítěz nejslavnějšího cyklistického silničního závodu Tour de France. Po pozitivním dopingovém nálezu v roce 2012 mu byly všechny tituly zpětně odebrány.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25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3619" y="563526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Sportovci s dopingovou minulostí</a:t>
            </a: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19" y="1374224"/>
            <a:ext cx="3387714" cy="49202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33237" y="1488558"/>
            <a:ext cx="6241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Americká sprinterka </a:t>
            </a:r>
            <a:r>
              <a:rPr lang="cs-CZ" sz="2400" dirty="0" err="1" smtClean="0"/>
              <a:t>Marion</a:t>
            </a:r>
            <a:r>
              <a:rPr lang="cs-CZ" sz="2400" dirty="0" smtClean="0"/>
              <a:t> Jonesová byla pozitivně testována na testosteron. Byly ji odebrány všechny medaile z vrcholových šampionátů, včetně pěti medailí z OH v Sydney v roce 2000. Před soudem se přiznala k systematickému dopingu, za což byla v roce 2008 odsouzena k 6 měsícům vězení a 400 hodinám veřejně prospěšných prací.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94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3619" y="563526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Sportovci s dopingovou minulostí</a:t>
            </a: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28" y="563526"/>
            <a:ext cx="3810000" cy="5715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78195" y="1562986"/>
            <a:ext cx="6358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Diego Maradona, dodnes považován za nejlepšího fotbalistu světa. </a:t>
            </a:r>
            <a:r>
              <a:rPr lang="cs-CZ" sz="2400" dirty="0"/>
              <a:t>V roce 1991 dostal zákaz činnosti po nalezení kokainu v </a:t>
            </a:r>
            <a:r>
              <a:rPr lang="cs-CZ" sz="2400" dirty="0" smtClean="0"/>
              <a:t>krvi. V</a:t>
            </a:r>
            <a:r>
              <a:rPr lang="cs-CZ" sz="2400" dirty="0"/>
              <a:t> roce 1994 kvůli pozitivnímu nálezu efedrinu</a:t>
            </a:r>
            <a:r>
              <a:rPr lang="cs-CZ" sz="2400" dirty="0" smtClean="0"/>
              <a:t>. </a:t>
            </a:r>
            <a:endParaRPr lang="cs-CZ" sz="2400" dirty="0"/>
          </a:p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89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anabolické steroidy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peptidové hormony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β</a:t>
            </a:r>
            <a:r>
              <a:rPr lang="cs-CZ" sz="3600" baseline="-25000" dirty="0">
                <a:solidFill>
                  <a:schemeClr val="tx1"/>
                </a:solidFill>
              </a:rPr>
              <a:t>2</a:t>
            </a:r>
            <a:r>
              <a:rPr lang="cs-CZ" sz="3600" dirty="0">
                <a:solidFill>
                  <a:schemeClr val="tx1"/>
                </a:solidFill>
              </a:rPr>
              <a:t>-agonisté </a:t>
            </a:r>
            <a:endParaRPr lang="cs-CZ" sz="3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diuretika</a:t>
            </a:r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látky a metody zakázané celoročně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Testosteron </a:t>
            </a:r>
            <a:r>
              <a:rPr lang="cs-CZ" sz="3600" dirty="0">
                <a:solidFill>
                  <a:schemeClr val="tx1"/>
                </a:solidFill>
              </a:rPr>
              <a:t>a deriváty testosteronu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lipoidní </a:t>
            </a:r>
            <a:r>
              <a:rPr lang="cs-CZ" sz="2800" dirty="0">
                <a:solidFill>
                  <a:schemeClr val="tx1"/>
                </a:solidFill>
              </a:rPr>
              <a:t>povahy, derivát cholesterolu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anabolické účinky: zvyšování syntézy bílkovin a tedy svalové hmoty, urychlení regenerace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používají se při léčbě osteoporózy, léčba popálenin, při nedostatku tvorby </a:t>
            </a:r>
            <a:r>
              <a:rPr lang="cs-CZ" sz="2800" dirty="0" smtClean="0">
                <a:solidFill>
                  <a:schemeClr val="tx1"/>
                </a:solidFill>
              </a:rPr>
              <a:t>testosteronu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Anabolické steroidy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x registrovaný sportovec nemůže používat anabolické steroidy k léčbě ortopedických onemocnění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rizika: genetická, endokrinní, reprodukční, onkologická, dermatologická, jaterní, </a:t>
            </a:r>
            <a:r>
              <a:rPr lang="cs-CZ" sz="3200" dirty="0" smtClean="0">
                <a:solidFill>
                  <a:schemeClr val="tx1"/>
                </a:solidFill>
              </a:rPr>
              <a:t>psychologická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Anabolické steroidy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0" y="2624420"/>
            <a:ext cx="4420368" cy="33152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09772" y="219632"/>
            <a:ext cx="827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testosteron					</a:t>
            </a:r>
            <a:r>
              <a:rPr lang="cs-CZ" sz="2800" dirty="0" err="1" smtClean="0"/>
              <a:t>nandrolon</a:t>
            </a:r>
            <a:endParaRPr lang="cs-CZ" sz="2800" dirty="0"/>
          </a:p>
        </p:txBody>
      </p:sp>
      <p:pic>
        <p:nvPicPr>
          <p:cNvPr id="8197" name="Picture 5" descr="C:\Users\Uzivatel\Desktop\DP\prezentace\testosteron-depo-galenika-250-mg-ml-5-am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8" y="2624420"/>
            <a:ext cx="3404599" cy="34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29164" y="6031053"/>
            <a:ext cx="593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Následky nadměrného používání anabolických steroidů.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5635" y="6029019"/>
            <a:ext cx="53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Balení testosteronu, užívané intravenózně (nitrožilně).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472259"/>
              </p:ext>
            </p:extLst>
          </p:nvPr>
        </p:nvGraphicFramePr>
        <p:xfrm>
          <a:off x="964946" y="588121"/>
          <a:ext cx="2754887" cy="186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ChemSketch" r:id="rId6" imgW="1810440" imgH="1225440" progId="ACD.ChemSketch.20">
                  <p:embed/>
                </p:oleObj>
              </mc:Choice>
              <mc:Fallback>
                <p:oleObj name="ChemSketch" r:id="rId6" imgW="1810440" imgH="1225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4946" y="588121"/>
                        <a:ext cx="2754887" cy="186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43837"/>
              </p:ext>
            </p:extLst>
          </p:nvPr>
        </p:nvGraphicFramePr>
        <p:xfrm>
          <a:off x="6527926" y="481242"/>
          <a:ext cx="2968831" cy="201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ChemSketch" r:id="rId8" imgW="1810440" imgH="1225440" progId="ACD.ChemSketch.20">
                  <p:embed/>
                </p:oleObj>
              </mc:Choice>
              <mc:Fallback>
                <p:oleObj name="ChemSketch" r:id="rId8" imgW="1810440" imgH="1225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7926" y="481242"/>
                        <a:ext cx="2968831" cy="201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5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err="1">
                <a:solidFill>
                  <a:schemeClr val="tx1"/>
                </a:solidFill>
              </a:rPr>
              <a:t>Stromba</a:t>
            </a:r>
            <a:endParaRPr lang="cs-CZ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po testosteronu a </a:t>
            </a:r>
            <a:r>
              <a:rPr lang="cs-CZ" sz="3200" dirty="0" err="1">
                <a:solidFill>
                  <a:schemeClr val="tx1"/>
                </a:solidFill>
              </a:rPr>
              <a:t>nandrolonu</a:t>
            </a:r>
            <a:r>
              <a:rPr lang="cs-CZ" sz="3200" dirty="0">
                <a:solidFill>
                  <a:schemeClr val="tx1"/>
                </a:solidFill>
              </a:rPr>
              <a:t> nejčastěji používaný anabolický steroid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hojně používaný v 80.letech i v Československu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státem podporovaný </a:t>
            </a:r>
            <a:r>
              <a:rPr lang="cs-CZ" sz="3200" dirty="0" smtClean="0">
                <a:solidFill>
                  <a:schemeClr val="tx1"/>
                </a:solidFill>
              </a:rPr>
              <a:t>doping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z chemického hlediska se jedná				o </a:t>
            </a:r>
            <a:r>
              <a:rPr lang="cs-CZ" sz="3200" dirty="0" err="1" smtClean="0">
                <a:solidFill>
                  <a:schemeClr val="tx1"/>
                </a:solidFill>
              </a:rPr>
              <a:t>stanozolol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Anabolické steroidy</a:t>
            </a:r>
            <a:endParaRPr lang="cs-CZ" dirty="0"/>
          </a:p>
        </p:txBody>
      </p:sp>
      <p:pic>
        <p:nvPicPr>
          <p:cNvPr id="12290" name="Picture 2" descr="C:\Users\Uzivatel\Desktop\Stanozol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19" y="3490750"/>
            <a:ext cx="4366161" cy="25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93149" y="5891479"/>
            <a:ext cx="364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stanozolol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64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7517" y="427131"/>
            <a:ext cx="6832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svalový stah je zapotřebí energie.</a:t>
            </a: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C:\Users\Uzivatel\Desktop\sv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8" y="1099336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zivatel\Desktop\DQmRuapeZZ24GdY936z9RBEL5UFiKmXuvP1tkzsJkVhDoH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" y="2131129"/>
            <a:ext cx="4762746" cy="3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err="1" smtClean="0">
                <a:solidFill>
                  <a:schemeClr val="tx1"/>
                </a:solidFill>
              </a:rPr>
              <a:t>Stromba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Anabolické steroidy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42" y="1612489"/>
            <a:ext cx="3521670" cy="49800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8" y="1897497"/>
            <a:ext cx="4036142" cy="403614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45183" y="6029019"/>
            <a:ext cx="53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Balení </a:t>
            </a:r>
            <a:r>
              <a:rPr lang="cs-CZ" dirty="0" err="1"/>
              <a:t>s</a:t>
            </a:r>
            <a:r>
              <a:rPr lang="cs-CZ" dirty="0" err="1" smtClean="0"/>
              <a:t>tromby</a:t>
            </a:r>
            <a:r>
              <a:rPr lang="cs-CZ" dirty="0" smtClean="0"/>
              <a:t>, užívané intravenózně.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317335"/>
            <a:ext cx="3903406" cy="5586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18" y="208510"/>
            <a:ext cx="3994355" cy="45797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915051" y="4824008"/>
            <a:ext cx="679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Českolovenské</a:t>
            </a:r>
            <a:r>
              <a:rPr lang="cs-CZ" sz="2400" dirty="0" smtClean="0"/>
              <a:t> atletky: </a:t>
            </a:r>
            <a:r>
              <a:rPr lang="cs-CZ" sz="2400" b="1" dirty="0" smtClean="0"/>
              <a:t>Jarmila Kratochvílová </a:t>
            </a:r>
            <a:r>
              <a:rPr lang="cs-CZ" sz="2400" dirty="0" smtClean="0"/>
              <a:t>(800m) a </a:t>
            </a:r>
            <a:r>
              <a:rPr lang="cs-CZ" sz="2400" b="1" dirty="0" smtClean="0"/>
              <a:t>Helena Fibingerová</a:t>
            </a:r>
            <a:r>
              <a:rPr lang="cs-CZ" sz="2400" dirty="0" smtClean="0"/>
              <a:t> (koule), podezřelé z používání nepovolených látek, což nikdy nebylo prokázáno. Jejich světové rekordy dodnes nebyly překonaný.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27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0498" y="2450592"/>
            <a:ext cx="11210524" cy="44074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tyto látky rozšiřují průdušky v plicích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užívání u vytrvalostních sportů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léčba astmatu – terapeutická výjimka u sportovců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nežádoucí účinky: zrychlené srdeční činnosti, angina </a:t>
            </a:r>
            <a:r>
              <a:rPr lang="cs-CZ" sz="3200" dirty="0" smtClean="0">
                <a:solidFill>
                  <a:schemeClr val="tx1"/>
                </a:solidFill>
              </a:rPr>
              <a:t>pectoris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cap="none" spc="150" dirty="0" smtClean="0">
                <a:ea typeface="+mn-ea"/>
                <a:cs typeface="+mn-cs"/>
              </a:rPr>
              <a:t>β</a:t>
            </a:r>
            <a:r>
              <a:rPr lang="cs-CZ" sz="3600" cap="none" spc="150" baseline="-25000" dirty="0" smtClean="0">
                <a:ea typeface="+mn-ea"/>
                <a:cs typeface="+mn-cs"/>
              </a:rPr>
              <a:t>2</a:t>
            </a:r>
            <a:r>
              <a:rPr lang="cs-CZ" dirty="0" smtClean="0"/>
              <a:t>-agonisté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320413" y="2951460"/>
            <a:ext cx="755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/>
              <a:t>salbutamol</a:t>
            </a:r>
            <a:r>
              <a:rPr lang="cs-CZ" sz="2800" dirty="0"/>
              <a:t>					 </a:t>
            </a:r>
            <a:r>
              <a:rPr lang="cs-CZ" sz="2800" dirty="0" err="1"/>
              <a:t>terbutalin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6" b="100000" l="0" r="99801">
                        <a14:foregroundMark x1="50996" y1="10442" x2="48805" y2="52811"/>
                        <a14:foregroundMark x1="57371" y1="19076" x2="46614" y2="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8" y="3634201"/>
            <a:ext cx="2794364" cy="277209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33670" y="6258296"/>
            <a:ext cx="601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albutamol</a:t>
            </a:r>
            <a:r>
              <a:rPr lang="cs-CZ" dirty="0" smtClean="0"/>
              <a:t> v dávkovači sloužící ke vdechnutí léku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341323" y="491055"/>
            <a:ext cx="9509355" cy="2252146"/>
            <a:chOff x="549044" y="491055"/>
            <a:chExt cx="9509355" cy="2252146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392421"/>
                </p:ext>
              </p:extLst>
            </p:nvPr>
          </p:nvGraphicFramePr>
          <p:xfrm>
            <a:off x="549044" y="728757"/>
            <a:ext cx="4084644" cy="1776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0" name="ChemSketch" r:id="rId6" imgW="2088000" imgH="908280" progId="ACD.ChemSketch.20">
                    <p:embed/>
                  </p:oleObj>
                </mc:Choice>
                <mc:Fallback>
                  <p:oleObj name="ChemSketch" r:id="rId6" imgW="2088000" imgH="90828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9044" y="728757"/>
                          <a:ext cx="4084644" cy="17767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501729"/>
                </p:ext>
              </p:extLst>
            </p:nvPr>
          </p:nvGraphicFramePr>
          <p:xfrm>
            <a:off x="6001450" y="491055"/>
            <a:ext cx="4056949" cy="2252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1" name="ChemSketch" r:id="rId8" imgW="2088000" imgH="1158120" progId="ACD.ChemSketch.20">
                    <p:embed/>
                  </p:oleObj>
                </mc:Choice>
                <mc:Fallback>
                  <p:oleObj name="ChemSketch" r:id="rId8" imgW="2088000" imgH="11581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01450" y="491055"/>
                          <a:ext cx="4056949" cy="22521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22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zivatel\Desktop\r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2" y="287200"/>
            <a:ext cx="9856932" cy="65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Erytropoetin(EPO</a:t>
            </a:r>
            <a:r>
              <a:rPr lang="cs-CZ" sz="3600" b="1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ovlivňuje produkci červených krvinek, které mají vliv na zvýšení zejména vytrvalosti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při jeho zneužívání dochází k zahušťování krve a tím vzniká nebezpečí trombóz, vznik srdečních onemocnění až </a:t>
            </a:r>
            <a:r>
              <a:rPr lang="cs-CZ" sz="3200" dirty="0" smtClean="0">
                <a:solidFill>
                  <a:schemeClr val="tx1"/>
                </a:solidFill>
              </a:rPr>
              <a:t>infarktu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Peptidové hormony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7999" y="1719071"/>
            <a:ext cx="7554952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Růstový hormon = somatotropin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ke zneužívání dochází při podání zdravým jedincům v období růstu, aby bylo dosaženo vyššího vzrůstu, například u hráčů basketbalu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akromegalie</a:t>
            </a:r>
            <a:r>
              <a:rPr lang="cs-CZ" sz="3200" dirty="0">
                <a:solidFill>
                  <a:schemeClr val="tx1"/>
                </a:solidFill>
              </a:rPr>
              <a:t>, cukrovka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Peptidové hormony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51" y="1435509"/>
            <a:ext cx="3395010" cy="51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" y="828828"/>
            <a:ext cx="3002613" cy="40086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8" y="805747"/>
            <a:ext cx="5369949" cy="40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342903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Insulin</a:t>
            </a:r>
            <a:endParaRPr lang="cs-CZ" sz="36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zvyšuje transport glukosy z krve do buněk kosterního svalstva, myokardu a tukových tkání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používá se k léčbě cukrovky – terapeutická výjimka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jeho zneužívání ohrožuje činnost srdce, může vést k hypoglykemii až ke hypoglykemickému šoku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anabolické účinky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Peptidové hormony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14" y="4931906"/>
            <a:ext cx="9387320" cy="15252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084622" y="4562574"/>
            <a:ext cx="323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primární struktura insulinu: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1" y="2451100"/>
            <a:ext cx="7428201" cy="4406900"/>
          </a:xfr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Peptidové hormony</a:t>
            </a:r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Metabolismus insulinu: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930244" y="2743200"/>
            <a:ext cx="83127" cy="20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971807" y="3823855"/>
            <a:ext cx="83126" cy="201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870866" y="3713159"/>
            <a:ext cx="2137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EE6000"/>
                </a:solidFill>
              </a:rPr>
              <a:t>s</a:t>
            </a:r>
            <a:endParaRPr lang="cs-CZ" b="1" dirty="0">
              <a:solidFill>
                <a:srgbClr val="EE6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841177" y="2658807"/>
            <a:ext cx="213756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EE6000"/>
                </a:solidFill>
                <a:latin typeface="Bahnschrift" panose="020B0502040204020203" pitchFamily="34" charset="0"/>
              </a:rPr>
              <a:t>s</a:t>
            </a:r>
            <a:endParaRPr lang="cs-CZ" sz="1600" dirty="0">
              <a:solidFill>
                <a:srgbClr val="EE6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7517" y="427131"/>
            <a:ext cx="6832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svalový stah je zapotřebí energie.</a:t>
            </a:r>
          </a:p>
          <a:p>
            <a:r>
              <a:rPr lang="cs-CZ" sz="3200" dirty="0"/>
              <a:t>Ta je dodávána hydrolýzou </a:t>
            </a:r>
            <a:r>
              <a:rPr lang="cs-CZ" sz="3200" b="1" dirty="0">
                <a:solidFill>
                  <a:srgbClr val="FF0000"/>
                </a:solidFill>
              </a:rPr>
              <a:t>ATP</a:t>
            </a:r>
          </a:p>
          <a:p>
            <a:r>
              <a:rPr lang="cs-CZ" sz="3200" dirty="0"/>
              <a:t>ATP → ADP + </a:t>
            </a:r>
            <a:r>
              <a:rPr lang="cs-CZ" sz="3200" dirty="0" err="1"/>
              <a:t>Pi</a:t>
            </a:r>
            <a:r>
              <a:rPr lang="cs-CZ" sz="3200" dirty="0"/>
              <a:t> 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0644" y="2981676"/>
            <a:ext cx="8965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ATP získáváme: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 malém množství volně k dispozici (zásoby ATP)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Anaerobním odbourání glukosy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Aerobním odbouráním glukosy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smtClean="0"/>
              <a:t>Lipolýzou </a:t>
            </a:r>
            <a:r>
              <a:rPr lang="cs-CZ" sz="3200" dirty="0"/>
              <a:t>a následnou </a:t>
            </a:r>
            <a:r>
              <a:rPr lang="el-GR" sz="3200" dirty="0"/>
              <a:t>β</a:t>
            </a:r>
            <a:r>
              <a:rPr lang="cs-CZ" sz="3200" dirty="0"/>
              <a:t>-oxidací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Odbouráním aminokyselin</a:t>
            </a:r>
          </a:p>
          <a:p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580914" y="3111335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vzorec ATP</a:t>
            </a:r>
            <a:endParaRPr lang="cs-CZ" dirty="0"/>
          </a:p>
        </p:txBody>
      </p:sp>
      <p:pic>
        <p:nvPicPr>
          <p:cNvPr id="1026" name="Picture 2" descr="C:\Users\Uzivatel\Desktop\DP\prezentace\1200px-ATP_stru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2" y="427131"/>
            <a:ext cx="5405759" cy="31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působí přímo na ledviny, zvyšují vylučování moči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 dopingu se používají k zakrytí užívání jiných zakázaných látek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mezi vedlejší účinky patří velká ztráta vody a minerálních látek, dochází k zahušťování krve a poškození ledvin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Diuretika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3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zakázané metody</a:t>
            </a: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660399" y="1871471"/>
            <a:ext cx="10929918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krevní doping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zvýšení </a:t>
            </a:r>
            <a:r>
              <a:rPr lang="cs-CZ" sz="3000" dirty="0">
                <a:solidFill>
                  <a:schemeClr val="tx1"/>
                </a:solidFill>
              </a:rPr>
              <a:t>přepravní kapacity krve pro </a:t>
            </a:r>
            <a:r>
              <a:rPr lang="cs-CZ" sz="3000" dirty="0" smtClean="0">
                <a:solidFill>
                  <a:schemeClr val="tx1"/>
                </a:solidFill>
              </a:rPr>
              <a:t>kyslík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/>
                </a:solidFill>
              </a:rPr>
              <a:t>vážné </a:t>
            </a:r>
            <a:r>
              <a:rPr lang="cs-CZ" sz="3200" dirty="0">
                <a:solidFill>
                  <a:schemeClr val="tx1"/>
                </a:solidFill>
              </a:rPr>
              <a:t>onemocnění ledvin, nemoci spojeny </a:t>
            </a:r>
            <a:r>
              <a:rPr lang="cs-CZ" sz="3200" dirty="0" smtClean="0">
                <a:solidFill>
                  <a:schemeClr val="tx1"/>
                </a:solidFill>
              </a:rPr>
              <a:t>s </a:t>
            </a:r>
            <a:r>
              <a:rPr lang="cs-CZ" sz="3200" dirty="0">
                <a:solidFill>
                  <a:schemeClr val="tx1"/>
                </a:solidFill>
              </a:rPr>
              <a:t>manipulací s krví (HIV, žloutenka)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chemická a fyzikální manipulace - záměna či výměna vzorků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genový doping - do těla se vpravují místo zakázaných látek geneticky upravené buňky</a:t>
            </a:r>
          </a:p>
        </p:txBody>
      </p:sp>
    </p:spTree>
    <p:extLst>
      <p:ext uri="{BB962C8B-B14F-4D97-AF65-F5344CB8AC3E}">
        <p14:creationId xmlns:p14="http://schemas.microsoft.com/office/powerpoint/2010/main" val="37989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látky </a:t>
            </a:r>
            <a:r>
              <a:rPr lang="cs-CZ" dirty="0" smtClean="0"/>
              <a:t>zakázané při soutěžích</a:t>
            </a: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327891" y="1847720"/>
            <a:ext cx="10929918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stimulancia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narkotika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tx1"/>
                </a:solidFill>
              </a:rPr>
              <a:t>kanabionidy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kokain, </a:t>
            </a:r>
            <a:r>
              <a:rPr lang="cs-CZ" sz="3200" dirty="0" err="1">
                <a:solidFill>
                  <a:schemeClr val="tx1"/>
                </a:solidFill>
              </a:rPr>
              <a:t>ephedrin</a:t>
            </a:r>
            <a:r>
              <a:rPr lang="cs-CZ" sz="3200" dirty="0">
                <a:solidFill>
                  <a:schemeClr val="tx1"/>
                </a:solidFill>
              </a:rPr>
              <a:t>, amfetamin, pervitin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působí na šedou kůru mozkovou a zvyšují bdělost, zmenšují únavu, podporují soutěživost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stimulancia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3" y="3194093"/>
            <a:ext cx="2243705" cy="30542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5970" y="6060539"/>
            <a:ext cx="252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pervitin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40128" y="6060539"/>
            <a:ext cx="254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rostlina </a:t>
            </a:r>
            <a:r>
              <a:rPr lang="cs-CZ" sz="2400" dirty="0" err="1" smtClean="0"/>
              <a:t>Ephedra</a:t>
            </a:r>
            <a:endParaRPr lang="cs-CZ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7813"/>
              </p:ext>
            </p:extLst>
          </p:nvPr>
        </p:nvGraphicFramePr>
        <p:xfrm>
          <a:off x="841891" y="4322618"/>
          <a:ext cx="3604575" cy="14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ChemSketch" r:id="rId5" imgW="1575720" imgH="649080" progId="ACD.ChemSketch.20">
                  <p:embed/>
                </p:oleObj>
              </mc:Choice>
              <mc:Fallback>
                <p:oleObj name="ChemSketch" r:id="rId5" imgW="157572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891" y="4322618"/>
                        <a:ext cx="3604575" cy="148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4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53" y="597310"/>
            <a:ext cx="8191500" cy="304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70753" y="4031227"/>
            <a:ext cx="9035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Jeden z prvních novodobých dopingových skandálů. </a:t>
            </a:r>
            <a:r>
              <a:rPr lang="cs-CZ" sz="2400" dirty="0"/>
              <a:t>V roce 1968 si německý boxer Elze vzal před zápasem velkou dávku pervitinu, aby necítil údery. Pervitin však utlumil obranné reflexy a Elze se nechal svým soupeřem doslova ubít, v noci po zápase v nemocnici podlehl svým zraněním a zemřel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45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tx1"/>
                </a:solidFill>
              </a:rPr>
              <a:t>morphin</a:t>
            </a:r>
            <a:r>
              <a:rPr lang="cs-CZ" sz="3200" dirty="0">
                <a:solidFill>
                  <a:schemeClr val="tx1"/>
                </a:solidFill>
              </a:rPr>
              <a:t> a jeho deriváty – heroin, </a:t>
            </a:r>
            <a:r>
              <a:rPr lang="cs-CZ" sz="3200" dirty="0" err="1">
                <a:solidFill>
                  <a:schemeClr val="tx1"/>
                </a:solidFill>
              </a:rPr>
              <a:t>methadon</a:t>
            </a:r>
            <a:endParaRPr lang="cs-CZ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zvyšují práh bolesti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rizika: útlum dýchání, zhoršený odhad schopností, psychická i fyzická závislost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narkotika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5591" y="6052964"/>
            <a:ext cx="370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morphin</a:t>
            </a:r>
            <a:endParaRPr lang="cs-CZ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12539"/>
              </p:ext>
            </p:extLst>
          </p:nvPr>
        </p:nvGraphicFramePr>
        <p:xfrm>
          <a:off x="9708971" y="3501946"/>
          <a:ext cx="2286527" cy="301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hemSketch" r:id="rId3" imgW="1679400" imgH="2212920" progId="ACD.ChemSketch.20">
                  <p:embed/>
                </p:oleObj>
              </mc:Choice>
              <mc:Fallback>
                <p:oleObj name="ChemSketch" r:id="rId3" imgW="1679400" imgH="221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8971" y="3501946"/>
                        <a:ext cx="2286527" cy="3012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4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1355007"/>
            <a:ext cx="6629339" cy="36987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67484" y="757084"/>
            <a:ext cx="3883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Britský cyklista Tom </a:t>
            </a:r>
            <a:r>
              <a:rPr lang="cs-CZ" sz="2400" dirty="0" err="1" smtClean="0"/>
              <a:t>Simpson</a:t>
            </a:r>
            <a:r>
              <a:rPr lang="cs-CZ" sz="2400" dirty="0" smtClean="0"/>
              <a:t>. Získal bronzovou medaili v dráhové cyklistice na Letních olympijských hrách 1956. V roce 1967 během 13. etapy Tour de France při výjezdu na Mount </a:t>
            </a:r>
            <a:r>
              <a:rPr lang="cs-CZ" sz="2400" dirty="0" err="1" smtClean="0"/>
              <a:t>Ventoux</a:t>
            </a:r>
            <a:r>
              <a:rPr lang="cs-CZ" sz="2400" dirty="0" smtClean="0"/>
              <a:t> zkolaboval a následně zemřel. Pitva prokázala, že příčinou smrti bylo požití směsi drog včetně opiátů a alkoholu. Pomník, kde </a:t>
            </a:r>
            <a:r>
              <a:rPr lang="cs-CZ" sz="2400" dirty="0" err="1" smtClean="0"/>
              <a:t>Simson</a:t>
            </a:r>
            <a:r>
              <a:rPr lang="cs-CZ" sz="2400" dirty="0" smtClean="0"/>
              <a:t> zemřel, se stal poutním místem mnoha cyklistů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Nepovolené podpůrné prostředky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1326" y="1446117"/>
            <a:ext cx="93603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/>
              <a:t>Kanabinoidy</a:t>
            </a:r>
            <a:endParaRPr lang="cs-CZ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aktivní látkou je THC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snižuje předzávodní nervozitu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vzhledem k letargii sportovci ale bývají jejich účinky pro sportovce spíše nevyužitelné</a:t>
            </a:r>
          </a:p>
          <a:p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85239" y="6089719"/>
            <a:ext cx="370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THC-</a:t>
            </a:r>
            <a:r>
              <a:rPr lang="cs-CZ" sz="2400" dirty="0" err="1" smtClean="0"/>
              <a:t>tetrahydrocanabinol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93403" y="6184205"/>
            <a:ext cx="299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rostlina </a:t>
            </a:r>
            <a:r>
              <a:rPr lang="cs-CZ" sz="2400" dirty="0" err="1" smtClean="0"/>
              <a:t>Cannabis</a:t>
            </a:r>
            <a:endParaRPr lang="cs-CZ" sz="2400" dirty="0"/>
          </a:p>
        </p:txBody>
      </p:sp>
      <p:pic>
        <p:nvPicPr>
          <p:cNvPr id="12291" name="Picture 3" descr="C:\Users\Uzivatel\Desktop\DP\prezentace\Cannabis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7" y="3967684"/>
            <a:ext cx="4306166" cy="25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31139"/>
              </p:ext>
            </p:extLst>
          </p:nvPr>
        </p:nvGraphicFramePr>
        <p:xfrm>
          <a:off x="7403646" y="3788230"/>
          <a:ext cx="4031142" cy="217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hemSketch" r:id="rId5" imgW="2608920" imgH="1405080" progId="ACD.ChemSketch.20">
                  <p:embed/>
                </p:oleObj>
              </mc:Choice>
              <mc:Fallback>
                <p:oleObj name="ChemSketch" r:id="rId5" imgW="2608920" imgH="1405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3646" y="3788230"/>
                        <a:ext cx="4031142" cy="217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2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většina dopingových organizací spadá pod světovou antidopingovou organizaci WADA (</a:t>
            </a:r>
            <a:r>
              <a:rPr lang="cs-CZ" sz="3200" dirty="0" err="1">
                <a:solidFill>
                  <a:schemeClr val="tx1"/>
                </a:solidFill>
              </a:rPr>
              <a:t>world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antidoping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agency</a:t>
            </a:r>
            <a:r>
              <a:rPr lang="cs-CZ" sz="32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každoročně je vydán seznam zakázaných látek, které sportovec nesmí používat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dopingové testy – během soutěží i mimo 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ANTIDOPING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sportovci jsou zařazeni do antidopingového registru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biologický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hlásí místa pobytu, podstupují dopingové zkoušky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ANTIDOPING</a:t>
            </a:r>
            <a:endParaRPr lang="cs-CZ" dirty="0"/>
          </a:p>
        </p:txBody>
      </p:sp>
      <p:pic>
        <p:nvPicPr>
          <p:cNvPr id="3" name="Picture 2" descr="C:\Users\Uzivatel\Desktop\16794-6-v_astane_po_iniciative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81" y="3579760"/>
            <a:ext cx="5358616" cy="30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3929" y="1131216"/>
            <a:ext cx="1135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 prodlužující délce trvání sportovní zátěže se MĚNÍ </a:t>
            </a:r>
            <a:r>
              <a:rPr lang="cs-CZ" sz="2400" b="1" dirty="0" smtClean="0">
                <a:solidFill>
                  <a:srgbClr val="FF0000"/>
                </a:solidFill>
              </a:rPr>
              <a:t>ZDROJE ENERGIE</a:t>
            </a:r>
            <a:r>
              <a:rPr lang="cs-CZ" sz="2400" dirty="0" smtClean="0"/>
              <a:t>, které sportovec využívá ke krytí energetických nároků.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2" y="2581836"/>
            <a:ext cx="5022112" cy="3476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4" y="2588853"/>
            <a:ext cx="5074023" cy="34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125220" y="5561040"/>
            <a:ext cx="719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Lahvičky používané při dopingových zkouškách </a:t>
            </a:r>
            <a:endParaRPr lang="cs-CZ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Dopingová zkouška</a:t>
            </a:r>
            <a:endParaRPr lang="cs-CZ" dirty="0"/>
          </a:p>
        </p:txBody>
      </p:sp>
      <p:pic>
        <p:nvPicPr>
          <p:cNvPr id="2" name="Picture 2" descr="C:\Users\Uzivatel\Desktop\_100911471_gettyimages-915282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3" y="1899867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2469" y="196317"/>
            <a:ext cx="10515600" cy="1325563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6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3132" y="486888"/>
            <a:ext cx="111034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pPr lvl="1" fontAlgn="base"/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Snímek č. </a:t>
            </a:r>
            <a:r>
              <a:rPr lang="cs-CZ" dirty="0"/>
              <a:t>2,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</a:t>
            </a:r>
            <a:r>
              <a:rPr lang="cs-CZ" dirty="0" smtClean="0"/>
              <a:t>3</a:t>
            </a:r>
            <a:r>
              <a:rPr lang="cs-CZ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:</a:t>
            </a:r>
            <a:r>
              <a:rPr lang="cs-CZ" dirty="0" smtClean="0"/>
              <a:t> </a:t>
            </a:r>
            <a:r>
              <a:rPr lang="cs-CZ" dirty="0"/>
              <a:t>ROBINSON, R. </a:t>
            </a:r>
            <a:r>
              <a:rPr lang="cs-CZ" i="1" dirty="0" err="1"/>
              <a:t>Runners</a:t>
            </a:r>
            <a:r>
              <a:rPr lang="cs-CZ" i="1" dirty="0"/>
              <a:t> </a:t>
            </a:r>
            <a:r>
              <a:rPr lang="cs-CZ" i="1" dirty="0" err="1"/>
              <a:t>world-Eliud</a:t>
            </a:r>
            <a:r>
              <a:rPr lang="cs-CZ" i="1" dirty="0"/>
              <a:t> </a:t>
            </a:r>
            <a:r>
              <a:rPr lang="cs-CZ" i="1" dirty="0" err="1"/>
              <a:t>Kipchoge</a:t>
            </a:r>
            <a:r>
              <a:rPr lang="cs-CZ" i="1" dirty="0"/>
              <a:t> </a:t>
            </a:r>
            <a:r>
              <a:rPr lang="cs-CZ" i="1" dirty="0" err="1"/>
              <a:t>Outduels</a:t>
            </a:r>
            <a:r>
              <a:rPr lang="cs-CZ" i="1" dirty="0"/>
              <a:t> </a:t>
            </a:r>
            <a:r>
              <a:rPr lang="cs-CZ" i="1" dirty="0" err="1"/>
              <a:t>Defending</a:t>
            </a:r>
            <a:r>
              <a:rPr lang="cs-CZ" i="1" dirty="0"/>
              <a:t> </a:t>
            </a:r>
            <a:r>
              <a:rPr lang="cs-CZ" i="1" dirty="0" err="1"/>
              <a:t>Champion</a:t>
            </a:r>
            <a:r>
              <a:rPr lang="cs-CZ" i="1" dirty="0"/>
              <a:t> to </a:t>
            </a:r>
            <a:r>
              <a:rPr lang="cs-CZ" i="1" dirty="0" err="1"/>
              <a:t>Win</a:t>
            </a:r>
            <a:r>
              <a:rPr lang="cs-CZ" i="1" dirty="0"/>
              <a:t> London </a:t>
            </a:r>
            <a:r>
              <a:rPr lang="cs-CZ" i="1" dirty="0" err="1"/>
              <a:t>Marathon</a:t>
            </a:r>
            <a:r>
              <a:rPr lang="cs-CZ" dirty="0"/>
              <a:t> [online]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r>
              <a:rPr lang="cs-CZ" dirty="0"/>
              <a:t> 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</a:t>
            </a:r>
            <a:r>
              <a:rPr lang="cs-CZ" dirty="0"/>
              <a:t>]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r>
              <a:rPr lang="cs-CZ" dirty="0"/>
              <a:t> Dostupné z: http://www.runnersworld.com/</a:t>
            </a:r>
            <a:r>
              <a:rPr lang="cs-CZ" dirty="0" err="1"/>
              <a:t>newswire</a:t>
            </a:r>
            <a:r>
              <a:rPr lang="cs-CZ" dirty="0"/>
              <a:t>/eliud-kipchoge-outduels-defending-champion-to-win-london-marathon.</a:t>
            </a:r>
            <a:endParaRPr lang="cs-CZ" sz="2000" b="1" dirty="0"/>
          </a:p>
          <a:p>
            <a:pPr lvl="1" fontAlgn="base"/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Snímek č. 2, 3: 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Dítě hrající šachy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</a:t>
            </a:r>
            <a:r>
              <a:rPr lang="cs-CZ" dirty="0"/>
              <a:t>[online]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r>
              <a:rPr lang="cs-CZ" dirty="0"/>
              <a:t> 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</a:t>
            </a:r>
            <a:r>
              <a:rPr lang="cs-CZ" dirty="0"/>
              <a:t>]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r>
              <a:rPr lang="cs-CZ" dirty="0"/>
              <a:t> Dostupné z: http://tc-kazan.ru/</a:t>
            </a:r>
            <a:r>
              <a:rPr lang="cs-CZ" dirty="0" err="1"/>
              <a:t>wp-content</a:t>
            </a:r>
            <a:r>
              <a:rPr lang="cs-CZ" dirty="0"/>
              <a:t>/</a:t>
            </a:r>
            <a:r>
              <a:rPr lang="cs-CZ" dirty="0" err="1"/>
              <a:t>uploads</a:t>
            </a:r>
            <a:r>
              <a:rPr lang="cs-CZ" dirty="0"/>
              <a:t>/2017/03/1479722286_shutterstock_135187706-e1413545553236-1030x592.jpg.</a:t>
            </a:r>
            <a:endParaRPr lang="cs-CZ" sz="2000" b="1" dirty="0"/>
          </a:p>
          <a:p>
            <a:pPr lvl="1" fontAlgn="base"/>
            <a:r>
              <a:rPr lang="cs-CZ" dirty="0"/>
              <a:t>RUSKO, K. </a:t>
            </a:r>
            <a:r>
              <a:rPr lang="cs-CZ" i="1" dirty="0"/>
              <a:t>Nymburský deník.cz-Sportovec roku 2016 začínal na </a:t>
            </a:r>
            <a:r>
              <a:rPr lang="cs-CZ" i="1" dirty="0" err="1"/>
              <a:t>Tyršáku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http://nymbursky.denik.cz/</a:t>
            </a:r>
            <a:r>
              <a:rPr lang="cs-CZ" dirty="0" err="1"/>
              <a:t>zpravy_region</a:t>
            </a:r>
            <a:r>
              <a:rPr lang="cs-CZ" dirty="0"/>
              <a:t>/karel-ruso-sportovec-roku-2016-zacinal-na-tyrsaku-20170116.html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Snímek č. </a:t>
            </a:r>
            <a:r>
              <a:rPr lang="cs-CZ" dirty="0" smtClean="0"/>
              <a:t>4</a:t>
            </a:r>
            <a:r>
              <a:rPr lang="cs-CZ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:</a:t>
            </a:r>
            <a:r>
              <a:rPr lang="cs-CZ" dirty="0" smtClean="0"/>
              <a:t> </a:t>
            </a:r>
            <a:r>
              <a:rPr lang="cs-CZ" i="1" dirty="0"/>
              <a:t>Základy anatomie.estranky.cz – Sval stavba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http://www.zakladyanatomie.estranky.cz/</a:t>
            </a:r>
            <a:r>
              <a:rPr lang="cs-CZ" dirty="0" err="1"/>
              <a:t>img</a:t>
            </a:r>
            <a:r>
              <a:rPr lang="cs-CZ" dirty="0"/>
              <a:t>/</a:t>
            </a:r>
            <a:r>
              <a:rPr lang="cs-CZ" dirty="0" err="1"/>
              <a:t>mid</a:t>
            </a:r>
            <a:r>
              <a:rPr lang="cs-CZ" dirty="0"/>
              <a:t>/21/sval-stavba.jpg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Snímek č. </a:t>
            </a:r>
            <a:r>
              <a:rPr lang="cs-CZ" dirty="0" smtClean="0"/>
              <a:t>4</a:t>
            </a:r>
            <a:r>
              <a:rPr lang="cs-CZ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: </a:t>
            </a:r>
            <a:r>
              <a:rPr lang="cs-CZ" i="1" dirty="0" err="1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Why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are </a:t>
            </a:r>
            <a:r>
              <a:rPr lang="cs-CZ" i="1" dirty="0" err="1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muscular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man more </a:t>
            </a:r>
            <a:r>
              <a:rPr lang="cs-CZ" i="1" dirty="0" err="1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attractive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?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https://steemit.com/</a:t>
            </a:r>
            <a:r>
              <a:rPr lang="cs-CZ" dirty="0" err="1"/>
              <a:t>philosophy</a:t>
            </a:r>
            <a:r>
              <a:rPr lang="cs-CZ" dirty="0"/>
              <a:t>/@nikhil777/</a:t>
            </a:r>
            <a:r>
              <a:rPr lang="cs-CZ" dirty="0" err="1"/>
              <a:t>why</a:t>
            </a:r>
            <a:r>
              <a:rPr lang="cs-CZ" dirty="0"/>
              <a:t>-are-</a:t>
            </a:r>
            <a:r>
              <a:rPr lang="cs-CZ" dirty="0" err="1"/>
              <a:t>muscular</a:t>
            </a:r>
            <a:r>
              <a:rPr lang="cs-CZ" dirty="0"/>
              <a:t>-man-more-</a:t>
            </a:r>
            <a:r>
              <a:rPr lang="cs-CZ" dirty="0" err="1"/>
              <a:t>attractive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14: RUBÁŠ, P. </a:t>
            </a:r>
            <a:r>
              <a:rPr lang="cs-CZ" i="1" dirty="0"/>
              <a:t>Český badmintonový svaz – Starověké olympijské hry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https://czechbadminton.cz/html/news/peking/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</a:t>
            </a:r>
            <a:r>
              <a:rPr lang="cs-CZ" dirty="0"/>
              <a:t>staroveke-olympijske-hry.htm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15: </a:t>
            </a:r>
            <a:r>
              <a:rPr lang="cs-CZ" i="1" dirty="0" err="1"/>
              <a:t>Viverde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https://www.viverdebrasil.com/</a:t>
            </a:r>
            <a:r>
              <a:rPr lang="cs-CZ" dirty="0" err="1"/>
              <a:t>tratamentos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16: </a:t>
            </a:r>
            <a:r>
              <a:rPr lang="cs-CZ" i="1" dirty="0"/>
              <a:t>Aktin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– Enduro </a:t>
            </a:r>
            <a:r>
              <a:rPr lang="cs-CZ" i="1" dirty="0" err="1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gainer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https://eshop.aktin.cz/</a:t>
            </a:r>
            <a:r>
              <a:rPr lang="cs-CZ" dirty="0" err="1"/>
              <a:t>nutrend</a:t>
            </a:r>
            <a:r>
              <a:rPr lang="cs-CZ" dirty="0"/>
              <a:t>-enduro-</a:t>
            </a:r>
            <a:r>
              <a:rPr lang="cs-CZ" dirty="0" err="1"/>
              <a:t>gainer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18:</a:t>
            </a:r>
            <a:r>
              <a:rPr lang="cs-CZ" i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</a:t>
            </a:r>
            <a:r>
              <a:rPr lang="cs-CZ" i="1" dirty="0" err="1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Koffein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https://cz.pinterest.com/</a:t>
            </a:r>
            <a:r>
              <a:rPr lang="cs-CZ" dirty="0" err="1"/>
              <a:t>edukeyszkolenia</a:t>
            </a:r>
            <a:r>
              <a:rPr lang="cs-CZ" dirty="0"/>
              <a:t>/humor</a:t>
            </a:r>
            <a:r>
              <a:rPr lang="cs-CZ" dirty="0" smtClean="0"/>
              <a:t>/</a:t>
            </a:r>
            <a:r>
              <a:rPr lang="cs-CZ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678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130" y="356260"/>
            <a:ext cx="112340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cs-CZ" dirty="0"/>
              <a:t>Snímek č. 19: </a:t>
            </a:r>
            <a:r>
              <a:rPr lang="cs-CZ" dirty="0" err="1"/>
              <a:t>Sutory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https://www.sutori.com/</a:t>
            </a:r>
            <a:r>
              <a:rPr lang="cs-CZ" dirty="0" err="1"/>
              <a:t>item</a:t>
            </a:r>
            <a:r>
              <a:rPr lang="cs-CZ" dirty="0"/>
              <a:t>/530-a-c-el-hombre-del-maraton-herodoto-por-tanto-no-relato-una-carrera-desde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20: </a:t>
            </a:r>
            <a:r>
              <a:rPr lang="cs-CZ" dirty="0" err="1"/>
              <a:t>Oetker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http://www.oetker.cz/</a:t>
            </a:r>
            <a:r>
              <a:rPr lang="cs-CZ" dirty="0" err="1"/>
              <a:t>cz-cs</a:t>
            </a:r>
            <a:r>
              <a:rPr lang="cs-CZ" dirty="0"/>
              <a:t>/</a:t>
            </a:r>
            <a:r>
              <a:rPr lang="cs-CZ" dirty="0" err="1"/>
              <a:t>nase-vyrobky</a:t>
            </a:r>
            <a:r>
              <a:rPr lang="cs-CZ" dirty="0"/>
              <a:t>/</a:t>
            </a:r>
            <a:r>
              <a:rPr lang="cs-CZ" dirty="0" err="1"/>
              <a:t>prisady</a:t>
            </a:r>
            <a:r>
              <a:rPr lang="cs-CZ" dirty="0"/>
              <a:t>-na-</a:t>
            </a:r>
            <a:r>
              <a:rPr lang="cs-CZ" dirty="0" err="1"/>
              <a:t>peceni</a:t>
            </a:r>
            <a:r>
              <a:rPr lang="cs-CZ" dirty="0"/>
              <a:t>/jedla-soda/jedla-soda.html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21: Fitness13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http://www.fitness13.cz/p1090-nutrend-amino-bcaa-mega-strong-500-ml.php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27: Hubnutí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http://www.poradnaredukcevahy.cz/ziviny.html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Snímek č. 27: </a:t>
            </a:r>
            <a:r>
              <a:rPr lang="cs-CZ" dirty="0" err="1"/>
              <a:t>Gazzete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http://gazettereview.com/2015/08/</a:t>
            </a:r>
            <a:r>
              <a:rPr lang="cs-CZ" dirty="0" err="1"/>
              <a:t>new</a:t>
            </a:r>
            <a:r>
              <a:rPr lang="cs-CZ" dirty="0"/>
              <a:t>-</a:t>
            </a:r>
            <a:r>
              <a:rPr lang="cs-CZ" dirty="0" err="1"/>
              <a:t>complications</a:t>
            </a:r>
            <a:r>
              <a:rPr lang="cs-CZ" dirty="0"/>
              <a:t>-</a:t>
            </a:r>
            <a:r>
              <a:rPr lang="cs-CZ" dirty="0" err="1"/>
              <a:t>found</a:t>
            </a:r>
            <a:r>
              <a:rPr lang="cs-CZ" dirty="0"/>
              <a:t>-</a:t>
            </a:r>
            <a:r>
              <a:rPr lang="cs-CZ" dirty="0" err="1"/>
              <a:t>from</a:t>
            </a:r>
            <a:r>
              <a:rPr lang="cs-CZ" dirty="0"/>
              <a:t>-</a:t>
            </a:r>
            <a:r>
              <a:rPr lang="cs-CZ" dirty="0" err="1"/>
              <a:t>excessive</a:t>
            </a:r>
            <a:r>
              <a:rPr lang="cs-CZ" dirty="0"/>
              <a:t>-vitamin-</a:t>
            </a:r>
            <a:r>
              <a:rPr lang="cs-CZ" dirty="0" err="1"/>
              <a:t>consumption</a:t>
            </a:r>
            <a:r>
              <a:rPr lang="cs-CZ" dirty="0"/>
              <a:t>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31: Ais </a:t>
            </a:r>
            <a:r>
              <a:rPr lang="cs-CZ" dirty="0" err="1"/>
              <a:t>Panther</a:t>
            </a:r>
            <a:r>
              <a:rPr lang="cs-CZ" dirty="0"/>
              <a:t> Express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http://aispantherexpress.com/2016/04/10/</a:t>
            </a:r>
            <a:r>
              <a:rPr lang="cs-CZ" dirty="0" err="1"/>
              <a:t>maria-sharapova</a:t>
            </a:r>
            <a:r>
              <a:rPr lang="cs-CZ" dirty="0"/>
              <a:t>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32: </a:t>
            </a:r>
            <a:r>
              <a:rPr lang="cs-CZ" dirty="0" err="1"/>
              <a:t>iBuy</a:t>
            </a:r>
            <a:r>
              <a:rPr lang="cs-CZ" dirty="0"/>
              <a:t> </a:t>
            </a:r>
            <a:r>
              <a:rPr lang="cs-CZ" dirty="0" err="1"/>
              <a:t>Steroids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https://www.ibuysteroids.com/blog/</a:t>
            </a:r>
            <a:r>
              <a:rPr lang="cs-CZ" dirty="0" err="1"/>
              <a:t>wp-content</a:t>
            </a:r>
            <a:r>
              <a:rPr lang="cs-CZ" dirty="0"/>
              <a:t>/</a:t>
            </a:r>
            <a:r>
              <a:rPr lang="cs-CZ" dirty="0" err="1"/>
              <a:t>uploads</a:t>
            </a:r>
            <a:r>
              <a:rPr lang="cs-CZ" dirty="0"/>
              <a:t>/2014/02/Lance-Armstrong-Ban-May-Be-Reduced-2.jpg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33: </a:t>
            </a:r>
            <a:r>
              <a:rPr lang="cs-CZ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Marion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Jonesová 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http://cimg.tvgcdn.net/i/r/2010/11/01/17ee8472-ca5e-4121-a10d-e1b6f2629e3d/</a:t>
            </a:r>
            <a:r>
              <a:rPr lang="cs-CZ" dirty="0" err="1"/>
              <a:t>thumbnail</a:t>
            </a:r>
            <a:r>
              <a:rPr lang="cs-CZ" dirty="0"/>
              <a:t>/210x305/7eed84908caece43c7d491ff93c398d1/101101mag-MarionJones1.jpg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34: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Diego Maradona 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https://s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‑</a:t>
            </a:r>
            <a:r>
              <a:rPr lang="cs-CZ" dirty="0"/>
              <a:t>media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‑</a:t>
            </a:r>
            <a:r>
              <a:rPr lang="cs-CZ" dirty="0"/>
              <a:t>cache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‑</a:t>
            </a:r>
            <a:r>
              <a:rPr lang="cs-CZ" dirty="0"/>
              <a:t>ak0.pinimg.com/</a:t>
            </a:r>
            <a:r>
              <a:rPr lang="cs-CZ" dirty="0" err="1"/>
              <a:t>originals</a:t>
            </a:r>
            <a:r>
              <a:rPr lang="cs-CZ" dirty="0"/>
              <a:t>/25/41/ca/2541ca1df8a6f92bfa32a60d6dc1382d.jpg</a:t>
            </a:r>
            <a:r>
              <a:rPr lang="cs-CZ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lvl="1" fontAlgn="base"/>
            <a:r>
              <a:rPr lang="cs-CZ" dirty="0"/>
              <a:t>Snímek č. 38: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Testosteron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https://steroid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‑</a:t>
            </a:r>
            <a:r>
              <a:rPr lang="cs-CZ" dirty="0"/>
              <a:t>seller.org/en/testosterone-</a:t>
            </a:r>
            <a:r>
              <a:rPr lang="cs-CZ" dirty="0" err="1"/>
              <a:t>enanthate</a:t>
            </a:r>
            <a:r>
              <a:rPr lang="cs-CZ" dirty="0"/>
              <a:t>/118-testosteron-depo-galenika-250-mg-ml-5-amps.html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38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: </a:t>
            </a:r>
            <a:r>
              <a:rPr lang="cs-CZ" dirty="0" err="1"/>
              <a:t>Pluska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http://www.pluska.sk/brejk/kuriozity/brejk-mix/pozrite-si-najextremnejsich-kulturistov-vsetkych-cias.html</a:t>
            </a:r>
            <a:r>
              <a:rPr lang="cs-CZ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036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53" y="308758"/>
            <a:ext cx="115309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cs-CZ" dirty="0"/>
              <a:t>Snímek č. 39: </a:t>
            </a:r>
            <a:r>
              <a:rPr lang="cs-CZ" i="1" dirty="0" err="1"/>
              <a:t>Stanozolol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https://en.wikipedia.org/wiki/</a:t>
            </a:r>
            <a:r>
              <a:rPr lang="cs-CZ" dirty="0" err="1"/>
              <a:t>Stanozolol</a:t>
            </a:r>
            <a:r>
              <a:rPr lang="cs-CZ" dirty="0"/>
              <a:t>#/media/</a:t>
            </a:r>
            <a:r>
              <a:rPr lang="cs-CZ" dirty="0" err="1"/>
              <a:t>File:Stanozolol.svg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40: </a:t>
            </a:r>
            <a:r>
              <a:rPr lang="cs-CZ" i="1" dirty="0" err="1"/>
              <a:t>Stromba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https://www.sportnihrani.com/</a:t>
            </a:r>
            <a:r>
              <a:rPr lang="cs-CZ" dirty="0" err="1"/>
              <a:t>anabolni-steroidi</a:t>
            </a:r>
            <a:r>
              <a:rPr lang="cs-CZ" dirty="0"/>
              <a:t>/</a:t>
            </a:r>
            <a:r>
              <a:rPr lang="cs-CZ" dirty="0" err="1"/>
              <a:t>inzhektsionna-stromba-naspharma</a:t>
            </a:r>
            <a:r>
              <a:rPr lang="cs-CZ" dirty="0"/>
              <a:t>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40: </a:t>
            </a:r>
            <a:r>
              <a:rPr lang="cs-CZ" i="1" dirty="0"/>
              <a:t>Fair play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https://www.falcon.cz/film/fair-play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41: 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Jarmila Kratochvílová a Helena Fibingerová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dirty="0"/>
              <a:t>[online]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r>
              <a:rPr lang="cs-CZ" dirty="0"/>
              <a:t> 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http://radovy-autogramy.blog.cz/1212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43: </a:t>
            </a:r>
            <a:r>
              <a:rPr lang="cs-CZ" i="1" dirty="0" err="1"/>
              <a:t>S</a:t>
            </a:r>
            <a:r>
              <a:rPr lang="cs-CZ" i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albutamol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http://www.aldo-union.com/</a:t>
            </a:r>
            <a:r>
              <a:rPr lang="cs-CZ" dirty="0" err="1"/>
              <a:t>salbutamol</a:t>
            </a:r>
            <a:r>
              <a:rPr lang="cs-CZ" dirty="0"/>
              <a:t>-</a:t>
            </a:r>
            <a:r>
              <a:rPr lang="cs-CZ" dirty="0" err="1"/>
              <a:t>aldo</a:t>
            </a:r>
            <a:r>
              <a:rPr lang="cs-CZ" dirty="0"/>
              <a:t>-union-</a:t>
            </a:r>
            <a:r>
              <a:rPr lang="cs-CZ" dirty="0" err="1"/>
              <a:t>efg</a:t>
            </a:r>
            <a:r>
              <a:rPr lang="cs-CZ" dirty="0"/>
              <a:t>-</a:t>
            </a:r>
            <a:r>
              <a:rPr lang="cs-CZ" dirty="0" err="1"/>
              <a:t>inhalador</a:t>
            </a:r>
            <a:r>
              <a:rPr lang="cs-CZ" dirty="0"/>
              <a:t>/?</a:t>
            </a:r>
            <a:r>
              <a:rPr lang="cs-CZ" dirty="0" err="1"/>
              <a:t>lang</a:t>
            </a:r>
            <a:r>
              <a:rPr lang="cs-CZ" dirty="0"/>
              <a:t>=en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44: </a:t>
            </a:r>
            <a:r>
              <a:rPr lang="cs-CZ" i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Cross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-country </a:t>
            </a:r>
            <a:r>
              <a:rPr lang="cs-CZ" i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skiing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http://carpenter.cuttingedgespace.com/Other_Required_Features.html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6</a:t>
            </a:r>
            <a:r>
              <a:rPr lang="cs-CZ" dirty="0"/>
              <a:t>: 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Basketbalisté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http://news.umanitoba.ca/</a:t>
            </a:r>
            <a:r>
              <a:rPr lang="cs-CZ" dirty="0" err="1"/>
              <a:t>nba</a:t>
            </a:r>
            <a:r>
              <a:rPr lang="cs-CZ" dirty="0"/>
              <a:t>-on-</a:t>
            </a:r>
            <a:r>
              <a:rPr lang="cs-CZ" dirty="0" err="1"/>
              <a:t>campus</a:t>
            </a:r>
            <a:r>
              <a:rPr lang="cs-CZ" dirty="0"/>
              <a:t>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7</a:t>
            </a:r>
            <a:r>
              <a:rPr lang="cs-CZ" dirty="0"/>
              <a:t>: </a:t>
            </a:r>
            <a:r>
              <a:rPr lang="cs-CZ" i="1" dirty="0"/>
              <a:t>Akromegalie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http://www.zbynekmlcoch.cz/informace/</a:t>
            </a:r>
            <a:r>
              <a:rPr lang="cs-CZ" dirty="0" err="1"/>
              <a:t>medicina</a:t>
            </a:r>
            <a:r>
              <a:rPr lang="cs-CZ" dirty="0"/>
              <a:t>/nemoci-</a:t>
            </a:r>
            <a:r>
              <a:rPr lang="cs-CZ" dirty="0" err="1"/>
              <a:t>lecba</a:t>
            </a:r>
            <a:r>
              <a:rPr lang="cs-CZ" dirty="0"/>
              <a:t>/akromegalie-</a:t>
            </a:r>
            <a:r>
              <a:rPr lang="cs-CZ" dirty="0" err="1"/>
              <a:t>pricina</a:t>
            </a:r>
            <a:r>
              <a:rPr lang="cs-CZ" dirty="0"/>
              <a:t>-informace-foto-fotografie-</a:t>
            </a:r>
            <a:r>
              <a:rPr lang="cs-CZ" dirty="0" err="1"/>
              <a:t>obrazek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7</a:t>
            </a:r>
            <a:r>
              <a:rPr lang="cs-CZ" dirty="0"/>
              <a:t>: </a:t>
            </a:r>
            <a:r>
              <a:rPr lang="cs-CZ" i="1" dirty="0"/>
              <a:t>Tomáš Pustina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https://www.denik.cz/</a:t>
            </a:r>
            <a:r>
              <a:rPr lang="cs-CZ" dirty="0" err="1"/>
              <a:t>z_domova</a:t>
            </a:r>
            <a:r>
              <a:rPr lang="cs-CZ" dirty="0"/>
              <a:t>/nemoc-obru-jde-vylecit-ale-nesmite-podcenit-priznaky-20120610.html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8</a:t>
            </a:r>
            <a:r>
              <a:rPr lang="cs-CZ" dirty="0"/>
              <a:t>, 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9</a:t>
            </a:r>
            <a:r>
              <a:rPr lang="cs-CZ" dirty="0"/>
              <a:t>: </a:t>
            </a:r>
            <a:r>
              <a:rPr lang="cs-CZ" i="1" dirty="0"/>
              <a:t>Inzulin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a Metabolizmus inzulinu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http://www.wikiskripta.eu/w/Inzulin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53: </a:t>
            </a:r>
            <a:r>
              <a:rPr lang="cs-CZ" i="1" dirty="0" err="1"/>
              <a:t>Ephedra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https://blog.priceplow.com/</a:t>
            </a:r>
            <a:r>
              <a:rPr lang="cs-CZ" dirty="0" err="1"/>
              <a:t>ephedra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54: </a:t>
            </a:r>
            <a:r>
              <a:rPr lang="cs-CZ" i="1" dirty="0" err="1"/>
              <a:t>Jupp</a:t>
            </a:r>
            <a:r>
              <a:rPr lang="cs-CZ" i="1" dirty="0"/>
              <a:t> Elze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http://www.spiegel.de/sport/sonst/tote-boxer-manuel-velazquez-collection-sammelt-todesfaelle-a-1006862.html </a:t>
            </a:r>
            <a:r>
              <a:rPr lang="cs-CZ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7582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7506" y="178130"/>
            <a:ext cx="11554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cs-CZ" dirty="0"/>
              <a:t>Snímek č. 56: </a:t>
            </a:r>
            <a:r>
              <a:rPr lang="cs-CZ" i="1" dirty="0"/>
              <a:t>Tom </a:t>
            </a:r>
            <a:r>
              <a:rPr lang="cs-CZ" i="1" dirty="0" err="1"/>
              <a:t>Simpson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https://www.gettyimages.com/detail/</a:t>
            </a:r>
            <a:r>
              <a:rPr lang="cs-CZ" dirty="0" err="1"/>
              <a:t>news-photo</a:t>
            </a:r>
            <a:r>
              <a:rPr lang="cs-CZ" dirty="0"/>
              <a:t>/british-cyclist-tom-simpson-during-the-tour-of-sardinia-news-photo/164941001#/british-cyclist-tom-simpson-during-the-tour-of-sardinia-cycle-race-picture-id164941001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57: </a:t>
            </a:r>
            <a:r>
              <a:rPr lang="cs-CZ" i="1" dirty="0" err="1"/>
              <a:t>Cannabis</a:t>
            </a:r>
            <a:r>
              <a:rPr lang="cs-CZ" dirty="0"/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https://herb.co/2017/04/05/</a:t>
            </a:r>
            <a:r>
              <a:rPr lang="cs-CZ" dirty="0" err="1"/>
              <a:t>eating-raw-cannabis</a:t>
            </a:r>
            <a:r>
              <a:rPr lang="cs-CZ" dirty="0"/>
              <a:t>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59: </a:t>
            </a:r>
            <a:r>
              <a:rPr lang="cs-CZ" i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Antidoping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https://liter.kz/mobile/</a:t>
            </a:r>
            <a:r>
              <a:rPr lang="cs-CZ" dirty="0" err="1"/>
              <a:t>ru</a:t>
            </a:r>
            <a:r>
              <a:rPr lang="cs-CZ" dirty="0"/>
              <a:t>/</a:t>
            </a:r>
            <a:r>
              <a:rPr lang="cs-CZ" dirty="0" err="1"/>
              <a:t>articles</a:t>
            </a:r>
            <a:r>
              <a:rPr lang="cs-CZ" dirty="0"/>
              <a:t>/show/16794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‑</a:t>
            </a:r>
            <a:r>
              <a:rPr lang="cs-CZ" dirty="0"/>
              <a:t>v_astane_po_iniciative_nok_rk_sozdana_nezavisimaya_antidopingovaya_komissiya_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 fontAlgn="base"/>
            <a:r>
              <a:rPr lang="cs-CZ" dirty="0"/>
              <a:t>Snímek č. 60: </a:t>
            </a:r>
            <a:r>
              <a:rPr lang="cs-CZ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Testování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[online]. </a:t>
            </a:r>
            <a:r>
              <a:rPr lang="cs-CZ" dirty="0"/>
              <a:t>[citace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17. 4. 2018]. </a:t>
            </a:r>
            <a:r>
              <a:rPr lang="cs-CZ" dirty="0"/>
              <a:t>Dostupné z: https://matzinfo.com/uk-anti-doping-to-increase-testing-by-50-backed-by-new-government-funds/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cs-CZ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15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47" y="1654951"/>
            <a:ext cx="1135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FF0000"/>
                </a:solidFill>
              </a:rPr>
              <a:t>štěpení ATP </a:t>
            </a:r>
            <a:r>
              <a:rPr lang="cs-CZ" sz="2400" dirty="0" smtClean="0"/>
              <a:t>(adenosintrifosfát) a </a:t>
            </a:r>
            <a:r>
              <a:rPr lang="cs-CZ" sz="2400" b="1" dirty="0" smtClean="0">
                <a:solidFill>
                  <a:srgbClr val="0070C0"/>
                </a:solidFill>
              </a:rPr>
              <a:t>štěpení CP </a:t>
            </a:r>
            <a:r>
              <a:rPr lang="cs-CZ" sz="2400" dirty="0" smtClean="0"/>
              <a:t>(</a:t>
            </a:r>
            <a:r>
              <a:rPr lang="cs-CZ" sz="2400" dirty="0" err="1" smtClean="0"/>
              <a:t>kreatinfosfát</a:t>
            </a:r>
            <a:r>
              <a:rPr lang="cs-CZ" sz="2400" dirty="0" smtClean="0"/>
              <a:t>).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7747" y="997194"/>
            <a:ext cx="1135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10 s – 20 s</a:t>
            </a:r>
            <a:endParaRPr lang="cs-CZ" sz="24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5739420" y="1019618"/>
            <a:ext cx="387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sprinty na 100 a 200 m</a:t>
            </a:r>
          </a:p>
        </p:txBody>
      </p:sp>
      <p:sp>
        <p:nvSpPr>
          <p:cNvPr id="10" name="Ovál 9"/>
          <p:cNvSpPr/>
          <p:nvPr/>
        </p:nvSpPr>
        <p:spPr>
          <a:xfrm>
            <a:off x="3648636" y="2805953"/>
            <a:ext cx="986118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00B050"/>
                </a:solidFill>
              </a:rPr>
              <a:t>anaerobní odbourávání glukosy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(tělo není dostatečně prokysličeno) za vzniku kyseliny mléčné neboli laktátu (bolest ve svalech, kyselina → okyselení organismu).</a:t>
            </a:r>
          </a:p>
          <a:p>
            <a:endParaRPr lang="cs-CZ" sz="2400" dirty="0"/>
          </a:p>
          <a:p>
            <a:r>
              <a:rPr lang="cs-CZ" sz="2400" dirty="0" smtClean="0"/>
              <a:t>Glukosu </a:t>
            </a:r>
          </a:p>
          <a:p>
            <a:r>
              <a:rPr lang="cs-CZ" sz="2400" dirty="0" smtClean="0"/>
              <a:t>sportovec </a:t>
            </a:r>
          </a:p>
          <a:p>
            <a:r>
              <a:rPr lang="cs-CZ" sz="2400" dirty="0" smtClean="0"/>
              <a:t>získává </a:t>
            </a:r>
          </a:p>
          <a:p>
            <a:r>
              <a:rPr lang="cs-CZ" sz="2400" dirty="0" smtClean="0"/>
              <a:t>ze </a:t>
            </a:r>
            <a:r>
              <a:rPr lang="cs-CZ" sz="2400" b="1" dirty="0" smtClean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glykogenu</a:t>
            </a:r>
            <a:r>
              <a:rPr lang="cs-CZ" sz="2400" dirty="0" smtClean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82709" y="991903"/>
            <a:ext cx="28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400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41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20 – 60 s</a:t>
            </a:r>
            <a:endParaRPr lang="cs-CZ" sz="24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4213412" y="2859741"/>
            <a:ext cx="1631575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00B050"/>
                </a:solidFill>
              </a:rPr>
              <a:t>anaerobní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a též i </a:t>
            </a:r>
            <a:r>
              <a:rPr lang="cs-CZ" sz="2400" b="1" dirty="0" smtClean="0">
                <a:solidFill>
                  <a:srgbClr val="CC00CC"/>
                </a:solidFill>
              </a:rPr>
              <a:t>aerobní odbourávání glukosy</a:t>
            </a:r>
            <a:r>
              <a:rPr lang="cs-CZ" sz="2400" b="1" dirty="0">
                <a:solidFill>
                  <a:srgbClr val="CC00CC"/>
                </a:solidFill>
              </a:rPr>
              <a:t> </a:t>
            </a:r>
            <a:r>
              <a:rPr lang="cs-CZ" sz="2400" dirty="0" smtClean="0"/>
              <a:t>(tělo začíná být dostatečně prokysličeno, aerobní odbourávání je mnohem účinnější).</a:t>
            </a:r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glykogenu</a:t>
            </a:r>
            <a:r>
              <a:rPr lang="cs-CZ" sz="2400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19655" y="1001140"/>
            <a:ext cx="28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800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38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60 – 120 s</a:t>
            </a:r>
            <a:endParaRPr lang="cs-CZ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5522259" y="2967317"/>
            <a:ext cx="2465294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30690</TotalTime>
  <Words>3213</Words>
  <Application>Microsoft Office PowerPoint</Application>
  <PresentationFormat>Širokoúhlá obrazovka</PresentationFormat>
  <Paragraphs>419</Paragraphs>
  <Slides>65</Slides>
  <Notes>38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3" baseType="lpstr">
      <vt:lpstr>Arial</vt:lpstr>
      <vt:lpstr>Bahnschrift</vt:lpstr>
      <vt:lpstr>Calibri</vt:lpstr>
      <vt:lpstr>Times New Roman</vt:lpstr>
      <vt:lpstr>Wingdings</vt:lpstr>
      <vt:lpstr>Wingdings 2</vt:lpstr>
      <vt:lpstr>Mřížka</vt:lpstr>
      <vt:lpstr>ChemSketch</vt:lpstr>
      <vt:lpstr>Podpůrné prostředky ve sportu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Výživa sportovců</vt:lpstr>
      <vt:lpstr>Historie</vt:lpstr>
      <vt:lpstr>Doplňky stravy</vt:lpstr>
      <vt:lpstr>Sacharidovo – proteinové doplňky</vt:lpstr>
      <vt:lpstr>Prezentace aplikace PowerPoint</vt:lpstr>
      <vt:lpstr>Prezentace aplikace PowerPoint</vt:lpstr>
      <vt:lpstr>Prezentace aplikace PowerPoint</vt:lpstr>
      <vt:lpstr>Soda bikarbona = jedlá soda</vt:lpstr>
      <vt:lpstr>Aminokyseliny</vt:lpstr>
      <vt:lpstr>Rozvětvené aminokyseliny</vt:lpstr>
      <vt:lpstr>β-alanin</vt:lpstr>
      <vt:lpstr>Oxokyseliny</vt:lpstr>
      <vt:lpstr>Tuky</vt:lpstr>
      <vt:lpstr>Vitaminy</vt:lpstr>
      <vt:lpstr>Vitaminy</vt:lpstr>
      <vt:lpstr>Minerální látky</vt:lpstr>
      <vt:lpstr>Doping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látky a metody zakázané celoročně</vt:lpstr>
      <vt:lpstr>Anabolické steroidy</vt:lpstr>
      <vt:lpstr>Anabolické steroidy</vt:lpstr>
      <vt:lpstr>Prezentace aplikace PowerPoint</vt:lpstr>
      <vt:lpstr>Anabolické steroidy</vt:lpstr>
      <vt:lpstr>Anabolické steroidy</vt:lpstr>
      <vt:lpstr>Prezentace aplikace PowerPoint</vt:lpstr>
      <vt:lpstr>β2-agonisté</vt:lpstr>
      <vt:lpstr>Prezentace aplikace PowerPoint</vt:lpstr>
      <vt:lpstr>Prezentace aplikace PowerPoint</vt:lpstr>
      <vt:lpstr>Peptidové hormony</vt:lpstr>
      <vt:lpstr>Peptidové hormony</vt:lpstr>
      <vt:lpstr>Prezentace aplikace PowerPoint</vt:lpstr>
      <vt:lpstr>Peptidové hormony</vt:lpstr>
      <vt:lpstr>Peptidové hormony</vt:lpstr>
      <vt:lpstr>Diuretika</vt:lpstr>
      <vt:lpstr>zakázané metody</vt:lpstr>
      <vt:lpstr>látky zakázané při soutěžích</vt:lpstr>
      <vt:lpstr>stimulancia</vt:lpstr>
      <vt:lpstr>Prezentace aplikace PowerPoint</vt:lpstr>
      <vt:lpstr>narkotika</vt:lpstr>
      <vt:lpstr>Prezentace aplikace PowerPoint</vt:lpstr>
      <vt:lpstr>Nepovolené podpůrné prostředky</vt:lpstr>
      <vt:lpstr>ANTIDOPING</vt:lpstr>
      <vt:lpstr>ANTIDOPING</vt:lpstr>
      <vt:lpstr>Dopingová zkouška</vt:lpstr>
      <vt:lpstr>Děkuji za pozornost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user</cp:lastModifiedBy>
  <cp:revision>244</cp:revision>
  <dcterms:created xsi:type="dcterms:W3CDTF">2017-02-01T14:06:51Z</dcterms:created>
  <dcterms:modified xsi:type="dcterms:W3CDTF">2020-09-09T15:29:02Z</dcterms:modified>
</cp:coreProperties>
</file>