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4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6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nimace3_HTML5%20Canva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owgw9N2YQ" TargetMode="External"/><Relationship Id="rId2" Type="http://schemas.openxmlformats.org/officeDocument/2006/relationships/hyperlink" Target="https://pixabay.com/cs/cukr-krystalov%C3%BD-cukr-kostka-cukru-251053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Saccharide-illustration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Animace1_HTML5%20Canva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Animace2_HTML5%20Canva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007412-051D-4BE9-BF6A-FBC075EF0C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1CD2E9F-E401-42B3-B3D0-9F40EF23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8800"/>
                    </a14:imgEffect>
                    <a14:imgEffect>
                      <a14:brightnessContrast bright="7000" contrast="40000"/>
                    </a14:imgEffect>
                  </a14:imgLayer>
                </a14:imgProps>
              </a:ext>
            </a:extLst>
          </a:blip>
          <a:srcRect t="6105" b="9625"/>
          <a:stretch/>
        </p:blipFill>
        <p:spPr>
          <a:xfrm>
            <a:off x="0" y="-58994"/>
            <a:ext cx="12430108" cy="69919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8642D84-BD2A-4420-BA8C-DF0EE4BC53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4E0CE6-16CD-42FE-B1F9-98CC21D25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22" y="5117300"/>
            <a:ext cx="8315321" cy="146304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19050" contourW="6350">
              <a:bevelT w="88900"/>
              <a:bevelB w="50800"/>
            </a:sp3d>
          </a:bodyPr>
          <a:lstStyle/>
          <a:p>
            <a:r>
              <a:rPr lang="cs-CZ" sz="11500" b="1" dirty="0">
                <a:gradFill flip="none" rotWithShape="1">
                  <a:gsLst>
                    <a:gs pos="54000">
                      <a:srgbClr val="DCE8E8"/>
                    </a:gs>
                    <a:gs pos="30000">
                      <a:schemeClr val="accent1">
                        <a:lumMod val="5000"/>
                        <a:lumOff val="95000"/>
                      </a:schemeClr>
                    </a:gs>
                    <a:gs pos="89000">
                      <a:schemeClr val="accent1">
                        <a:lumMod val="0"/>
                        <a:lumOff val="100000"/>
                      </a:schemeClr>
                    </a:gs>
                    <a:gs pos="83000">
                      <a:schemeClr val="accent1">
                        <a:lumMod val="70000"/>
                        <a:lumOff val="3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SACHARIDY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DEC96E3B-E1B8-444E-BC23-6FC152AAF218}"/>
              </a:ext>
            </a:extLst>
          </p:cNvPr>
          <p:cNvSpPr txBox="1"/>
          <p:nvPr/>
        </p:nvSpPr>
        <p:spPr>
          <a:xfrm flipH="1">
            <a:off x="10807338" y="5716841"/>
            <a:ext cx="76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92633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FF95F93F-B871-4527-A9EE-36D05CDBA320}"/>
              </a:ext>
            </a:extLst>
          </p:cNvPr>
          <p:cNvSpPr txBox="1"/>
          <p:nvPr/>
        </p:nvSpPr>
        <p:spPr>
          <a:xfrm>
            <a:off x="1553497" y="491613"/>
            <a:ext cx="9134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Animace 3 – Cyklizace glukosy, </a:t>
            </a:r>
            <a:r>
              <a:rPr lang="cs-CZ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anomery</a:t>
            </a:r>
            <a:endParaRPr lang="cs-CZ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3" name="Obrázek 2">
            <a:hlinkClick r:id="rId2" action="ppaction://hlinkfile"/>
            <a:extLst>
              <a:ext uri="{FF2B5EF4-FFF2-40B4-BE49-F238E27FC236}">
                <a16:creationId xmlns:a16="http://schemas.microsoft.com/office/drawing/2014/main" xmlns="" id="{13494EAD-4E57-4B6D-AB25-1B8FDF11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30" y="1622323"/>
            <a:ext cx="7266939" cy="4644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353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652EAE-DCEF-4B83-BCC2-D7DE5A81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>
                <a:latin typeface="Calibri" panose="020F0502020204030204" pitchFamily="34" charset="0"/>
                <a:cs typeface="Calibri" panose="020F0502020204030204" pitchFamily="34" charset="0"/>
              </a:rPr>
              <a:t>ZDROJE 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637143C-DA7D-4099-97A5-983A372F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Cukr Krystalový: Kostka Cukru - Fotografie zdarma na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In: 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: Úžasné obrázky zdarma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[online]. c2018, 16. 7. 2017 [cit. 2018-04-22]. Dostupné z: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https://pixabay.com/cs/cukr-krystalov%C3%BD-cukr-kostka-cukru-2510536/</a:t>
            </a:r>
            <a:endParaRPr lang="cs-CZ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Dehydratace cukru kyselinou sírovou. 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[online]. c2018 [cit. 2018-04-20]. Dostupné z: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https://www.youtube.com/watch?v=rOowgw9N2YQ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TAYLOR BALTIMORE, Angela. File:Saccharide-illustration.gif. In: 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Wikimedia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[online]. 2018, 1. 8. 2014 [cit. 2018-04-22]. Dostupné z: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https://commons.wikimedia.org/wiki/File:Saccharide-illustration.gif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2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258138D-47F6-4BAA-BA92-C1394AAF0A73}"/>
              </a:ext>
            </a:extLst>
          </p:cNvPr>
          <p:cNvSpPr txBox="1"/>
          <p:nvPr/>
        </p:nvSpPr>
        <p:spPr>
          <a:xfrm>
            <a:off x="11360082" y="6265599"/>
            <a:ext cx="44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</a:p>
        </p:txBody>
      </p:sp>
      <p:pic>
        <p:nvPicPr>
          <p:cNvPr id="4" name="Dehydratace cukru kyselinou sírovou">
            <a:hlinkClick r:id="" action="ppaction://media"/>
            <a:extLst>
              <a:ext uri="{FF2B5EF4-FFF2-40B4-BE49-F238E27FC236}">
                <a16:creationId xmlns:a16="http://schemas.microsoft.com/office/drawing/2014/main" xmlns="" id="{D73ABC3F-27B2-4073-B8FB-B7CC2B046C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360" y="465704"/>
            <a:ext cx="10239694" cy="59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43B188-58F4-4EEB-90C7-AE221C3F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37735"/>
            <a:ext cx="4560595" cy="1499616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rgbClr val="BA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4C7C14F-CF35-443F-ACE0-339FB9092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850931"/>
            <a:ext cx="10882737" cy="30070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 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MONOSACHARIDY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OLIGOSACHARIDY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(2-10 monosacharidových jednotek)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POLYSACHARIDY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&gt;10 monosacharidových jednotek)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0F77C36-E38F-41DB-B8FC-AD9A98776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8680"/>
            <a:ext cx="5435495" cy="282985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4A7DEF1-F49B-48CD-9C75-B81937B4D02B}"/>
              </a:ext>
            </a:extLst>
          </p:cNvPr>
          <p:cNvSpPr txBox="1"/>
          <p:nvPr/>
        </p:nvSpPr>
        <p:spPr>
          <a:xfrm>
            <a:off x="11220891" y="3429000"/>
            <a:ext cx="56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62857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E5CA10-46A4-4A6C-8312-416FCF0B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66657"/>
            <a:ext cx="10420620" cy="156313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BA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STRUKTURA MONOSACHARIDŮ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C04FEA-D6C2-4D99-9EBA-4D148A40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54943"/>
            <a:ext cx="10143744" cy="423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Prvky C, O, 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ACYKLICKÉ</a:t>
            </a:r>
            <a:r>
              <a:rPr lang="cs-CZ" sz="5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– karbonylová skupina     </a:t>
            </a:r>
          </a:p>
          <a:p>
            <a:pPr marL="0" indent="0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    aldehydová – na konci</a:t>
            </a:r>
          </a:p>
          <a:p>
            <a:pPr marL="0" indent="0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ketonová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– uvnitř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CYKLICKÉ</a:t>
            </a:r>
          </a:p>
          <a:p>
            <a:pPr marL="0" indent="0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CD362B9-5A28-4010-BE5B-A4C5191FF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98" t="4868"/>
          <a:stretch/>
        </p:blipFill>
        <p:spPr>
          <a:xfrm>
            <a:off x="8658721" y="3954158"/>
            <a:ext cx="2041042" cy="19930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222ACEE-8FAD-4EE4-960F-949181D06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0" t="3466" b="1"/>
          <a:stretch/>
        </p:blipFill>
        <p:spPr>
          <a:xfrm>
            <a:off x="8659410" y="1763978"/>
            <a:ext cx="2040629" cy="19930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10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456EBD-4A24-405C-9043-29FC3F8E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BA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ACYKLICKÉ MONOSACHARIDY</a:t>
            </a:r>
            <a:endParaRPr lang="cs-CZ" sz="6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6768166-0E82-4A38-8239-0F2D283A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7961"/>
            <a:ext cx="9720071" cy="4431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FISCHERŮV VZOREC	X 	SKUTEČNOST</a:t>
            </a:r>
          </a:p>
          <a:p>
            <a:pPr marL="0" indent="0">
              <a:buNone/>
            </a:pPr>
            <a:r>
              <a:rPr lang="cs-CZ" sz="3400" dirty="0">
                <a:latin typeface="Calibri" panose="020F0502020204030204" pitchFamily="34" charset="0"/>
                <a:cs typeface="Calibri" panose="020F0502020204030204" pitchFamily="34" charset="0"/>
              </a:rPr>
              <a:t>      konfigurace </a:t>
            </a:r>
            <a:r>
              <a:rPr lang="cs-CZ" sz="3400" cap="small" dirty="0">
                <a:latin typeface="Calibri" panose="020F0502020204030204" pitchFamily="34" charset="0"/>
                <a:cs typeface="Calibri" panose="020F0502020204030204" pitchFamily="34" charset="0"/>
              </a:rPr>
              <a:t>d/l</a:t>
            </a:r>
            <a:endParaRPr lang="cs-CZ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03764FE-1EA9-43E8-A9E4-19A0011A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54" y="3326705"/>
            <a:ext cx="1730458" cy="30119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0ABDDB8-D0B6-4C6F-A010-C1922919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897" y="3451630"/>
            <a:ext cx="1641988" cy="27621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D738D9A-2BA6-45BF-B6DB-5960135A9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9" t="5826" r="2047" b="1483"/>
          <a:stretch/>
        </p:blipFill>
        <p:spPr>
          <a:xfrm>
            <a:off x="7881257" y="2801599"/>
            <a:ext cx="1786747" cy="3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BB38D7A5-4817-4DFE-8119-762F2AD1519D}"/>
              </a:ext>
            </a:extLst>
          </p:cNvPr>
          <p:cNvSpPr txBox="1"/>
          <p:nvPr/>
        </p:nvSpPr>
        <p:spPr>
          <a:xfrm>
            <a:off x="1209367" y="530942"/>
            <a:ext cx="911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Animace 1 – Natočení molekuly glukosy</a:t>
            </a:r>
          </a:p>
        </p:txBody>
      </p:sp>
      <p:pic>
        <p:nvPicPr>
          <p:cNvPr id="7" name="Obrázek 6">
            <a:hlinkClick r:id="rId2" action="ppaction://hlinkfile"/>
            <a:extLst>
              <a:ext uri="{FF2B5EF4-FFF2-40B4-BE49-F238E27FC236}">
                <a16:creationId xmlns:a16="http://schemas.microsoft.com/office/drawing/2014/main" xmlns="" id="{DBDC8E9D-FDD4-49E6-A534-629787BDB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471" y="1575058"/>
            <a:ext cx="3538293" cy="4752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476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446523B-5FFD-46B6-B9BC-62C1775EB63E}"/>
              </a:ext>
            </a:extLst>
          </p:cNvPr>
          <p:cNvSpPr txBox="1"/>
          <p:nvPr/>
        </p:nvSpPr>
        <p:spPr>
          <a:xfrm>
            <a:off x="1553497" y="491613"/>
            <a:ext cx="9134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Animace 2 – Přepis do Fischerova vzorce</a:t>
            </a:r>
          </a:p>
          <a:p>
            <a:endParaRPr lang="cs-CZ" dirty="0"/>
          </a:p>
        </p:txBody>
      </p:sp>
      <p:pic>
        <p:nvPicPr>
          <p:cNvPr id="3" name="Obrázek 2">
            <a:hlinkClick r:id="rId2" action="ppaction://hlinkfile"/>
            <a:extLst>
              <a:ext uri="{FF2B5EF4-FFF2-40B4-BE49-F238E27FC236}">
                <a16:creationId xmlns:a16="http://schemas.microsoft.com/office/drawing/2014/main" xmlns="" id="{7368D375-62D7-4860-A3D0-CE4088DBA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" b="768"/>
          <a:stretch/>
        </p:blipFill>
        <p:spPr>
          <a:xfrm>
            <a:off x="2980606" y="1542387"/>
            <a:ext cx="6230787" cy="4824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875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46C18A-70FD-4A10-A1B5-E00D51BD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rgbClr val="BA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CYKLICKÉ MONOSACHARIDY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44E266B-AE61-4FE1-A3E5-7E856622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0414"/>
            <a:ext cx="5425833" cy="21852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TOLLENSŮV VZOREC</a:t>
            </a:r>
          </a:p>
          <a:p>
            <a:pPr marL="0" indent="0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  vnitřní interakce mezi 1.</a:t>
            </a:r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  uhlíkem a –OH skupinou na </a:t>
            </a:r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  5. uhlíku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CF651A12-6B51-4EB1-AFCE-24FB7C34B825}"/>
              </a:ext>
            </a:extLst>
          </p:cNvPr>
          <p:cNvSpPr txBox="1"/>
          <p:nvPr/>
        </p:nvSpPr>
        <p:spPr>
          <a:xfrm>
            <a:off x="6449961" y="1880414"/>
            <a:ext cx="54569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 HAWORTHŮV VZOREC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 zobrazení skutečné</a:t>
            </a:r>
            <a:b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 struktury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2C25BB-B886-4922-83F6-A2B72D523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3362" b="1"/>
          <a:stretch/>
        </p:blipFill>
        <p:spPr>
          <a:xfrm>
            <a:off x="2883532" y="3726424"/>
            <a:ext cx="1992162" cy="2693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D47125-72DF-4E81-8A31-41DCB3B96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" t="895" r="2498" b="4456"/>
          <a:stretch/>
        </p:blipFill>
        <p:spPr>
          <a:xfrm>
            <a:off x="7822213" y="3735223"/>
            <a:ext cx="2972510" cy="24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79A011-00E5-4769-9F03-D9F7CCE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rgbClr val="BA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CYKLICKÉ MONOSACHARIDY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EC13CE4-703C-4A55-8FD4-C627C963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1235"/>
            <a:ext cx="10143744" cy="45981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5členný cyklus –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furanosa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		furan	   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pyran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6členný cyklus –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pyranosa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anomery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α/</a:t>
            </a:r>
            <a:r>
              <a:rPr lang="el-GR" sz="3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β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s://upload.wikimedia.org/wikipedia/commons/thumb/2/27/Furan_structure.svg/2000px-Furan_structure.svg.png">
            <a:extLst>
              <a:ext uri="{FF2B5EF4-FFF2-40B4-BE49-F238E27FC236}">
                <a16:creationId xmlns:a16="http://schemas.microsoft.com/office/drawing/2014/main" xmlns="" id="{107F2B83-5381-49AD-8488-9A6F4222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3214" y="2367522"/>
            <a:ext cx="1157901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7/73/4H-Pyran.png">
            <a:extLst>
              <a:ext uri="{FF2B5EF4-FFF2-40B4-BE49-F238E27FC236}">
                <a16:creationId xmlns:a16="http://schemas.microsoft.com/office/drawing/2014/main" xmlns="" id="{30EC52CA-B289-4D5F-8397-4EA9DB07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81" y="2263552"/>
            <a:ext cx="1100518" cy="13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A254A3A-258A-4F07-9EE0-8A4787FB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" t="6055" b="2517"/>
          <a:stretch/>
        </p:blipFill>
        <p:spPr>
          <a:xfrm>
            <a:off x="1658984" y="4010298"/>
            <a:ext cx="3687579" cy="22206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7E38032-4108-416C-9DE0-A3461E2C09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9" t="895" r="2498" b="4456"/>
          <a:stretch/>
        </p:blipFill>
        <p:spPr>
          <a:xfrm>
            <a:off x="6718710" y="3829500"/>
            <a:ext cx="2972510" cy="24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0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1129</TotalTime>
  <Words>117</Words>
  <Application>Microsoft Office PowerPoint</Application>
  <PresentationFormat>Širokoúhlá obrazovka</PresentationFormat>
  <Paragraphs>34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Mongolian Baiti</vt:lpstr>
      <vt:lpstr>Tw Cen MT</vt:lpstr>
      <vt:lpstr>Tw Cen MT Condensed</vt:lpstr>
      <vt:lpstr>Wingdings</vt:lpstr>
      <vt:lpstr>Wingdings 3</vt:lpstr>
      <vt:lpstr>Integrál</vt:lpstr>
      <vt:lpstr>SACHARIDY</vt:lpstr>
      <vt:lpstr>Prezentace aplikace PowerPoint</vt:lpstr>
      <vt:lpstr>ROZDĚLENÍ</vt:lpstr>
      <vt:lpstr>STRUKTURA MONOSACHARIDŮ</vt:lpstr>
      <vt:lpstr>ACYKLICKÉ MONOSACHARIDY</vt:lpstr>
      <vt:lpstr>Prezentace aplikace PowerPoint</vt:lpstr>
      <vt:lpstr>Prezentace aplikace PowerPoint</vt:lpstr>
      <vt:lpstr>CYKLICKÉ MONOSACHARIDY</vt:lpstr>
      <vt:lpstr>CYKLICKÉ MONOSACHARIDY</vt:lpstr>
      <vt:lpstr>Prezentace aplikace PowerPoint</vt:lpstr>
      <vt:lpstr>ZDROJE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</dc:title>
  <dc:creator>Hanča</dc:creator>
  <cp:lastModifiedBy>user</cp:lastModifiedBy>
  <cp:revision>40</cp:revision>
  <dcterms:created xsi:type="dcterms:W3CDTF">2018-04-19T19:39:56Z</dcterms:created>
  <dcterms:modified xsi:type="dcterms:W3CDTF">2021-01-24T15:49:56Z</dcterms:modified>
</cp:coreProperties>
</file>