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0" r:id="rId4"/>
    <p:sldId id="270" r:id="rId5"/>
    <p:sldId id="281" r:id="rId6"/>
    <p:sldId id="259" r:id="rId7"/>
    <p:sldId id="271" r:id="rId8"/>
    <p:sldId id="266" r:id="rId9"/>
    <p:sldId id="274" r:id="rId10"/>
    <p:sldId id="278" r:id="rId11"/>
    <p:sldId id="275" r:id="rId12"/>
    <p:sldId id="277" r:id="rId13"/>
    <p:sldId id="258" r:id="rId14"/>
    <p:sldId id="276" r:id="rId15"/>
    <p:sldId id="272" r:id="rId16"/>
    <p:sldId id="279" r:id="rId17"/>
    <p:sldId id="264" r:id="rId18"/>
  </p:sldIdLst>
  <p:sldSz cx="12192000" cy="6858000"/>
  <p:notesSz cx="9947275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6E4"/>
    <a:srgbClr val="AE78D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4329B-BBD5-4484-81CB-2230DDEB799A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60109-977D-485B-92A0-E25DE67E65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88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B5E1D-AE6A-4C01-8A74-8C9F290FE9A6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56C34-B2FF-44F0-9D58-678F80E39E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94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99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29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305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41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52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78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7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82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11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12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1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56C34-B2FF-44F0-9D58-678F80E39E6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40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97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6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1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27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30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0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1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29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32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93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66BF-2AAD-48DE-B7EB-3500EAA06829}" type="datetimeFigureOut">
              <a:rPr lang="cs-CZ" smtClean="0"/>
              <a:t>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9CFF-05B1-4CD0-914B-44CE346C9B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4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XViZTxLXo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chemtube3d.com/orbitalsacetylene.htm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XViZTxLXo" TargetMode="External"/><Relationship Id="rId7" Type="http://schemas.openxmlformats.org/officeDocument/2006/relationships/hyperlink" Target="http://e-chembook.eu/" TargetMode="External"/><Relationship Id="rId2" Type="http://schemas.openxmlformats.org/officeDocument/2006/relationships/hyperlink" Target="https://play.google.com/store/apps/details?id=com.alextepl.molcons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uc.kr-olomoucky.cz/verejne/ucebnice/26/lekce" TargetMode="External"/><Relationship Id="rId5" Type="http://schemas.openxmlformats.org/officeDocument/2006/relationships/hyperlink" Target="https://play.google.com/store/apps/details?id=www.chemtube3d.com" TargetMode="External"/><Relationship Id="rId4" Type="http://schemas.openxmlformats.org/officeDocument/2006/relationships/hyperlink" Target="https://www.youtube.com/watch?v=0l2bWZ_MmwY&amp;list=PLKSufNOH_UwLZD7H1a0Xb3CbegyVScZAD&amp;index=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HXViZTxLXo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HXViZTxLXo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0l2bWZ_MmwY" TargetMode="External"/><Relationship Id="rId4" Type="http://schemas.openxmlformats.org/officeDocument/2006/relationships/hyperlink" Target="https://www.youtube.com/watch?v=vHXViZTxLX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XViZTxLXo" TargetMode="External"/><Relationship Id="rId7" Type="http://schemas.openxmlformats.org/officeDocument/2006/relationships/hyperlink" Target="http://www.chemtube3d.com/orbitalsethene.ht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Organická chemie:</a:t>
            </a:r>
            <a:br>
              <a:rPr lang="cs-CZ" dirty="0" smtClean="0"/>
            </a:br>
            <a:r>
              <a:rPr lang="cs-CZ" dirty="0" smtClean="0"/>
              <a:t>Tvary molekul a vazby v nich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2993" y="4414838"/>
            <a:ext cx="10006013" cy="154305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Věra Andrlíková</a:t>
            </a:r>
          </a:p>
          <a:p>
            <a:r>
              <a:rPr lang="cs-CZ" dirty="0" smtClean="0"/>
              <a:t>Chemie se zaměřením na vzdělávání – Matematika se zaměřením na vzdělávání</a:t>
            </a:r>
          </a:p>
          <a:p>
            <a:r>
              <a:rPr lang="cs-CZ" dirty="0"/>
              <a:t>Přírodovědecká </a:t>
            </a:r>
            <a:r>
              <a:rPr lang="cs-CZ" dirty="0" smtClean="0"/>
              <a:t>fakulta Univerzity </a:t>
            </a:r>
            <a:r>
              <a:rPr lang="cs-CZ" dirty="0" smtClean="0"/>
              <a:t>Karlovy</a:t>
            </a:r>
          </a:p>
          <a:p>
            <a:r>
              <a:rPr lang="cs-CZ" smtClean="0"/>
              <a:t>Praha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2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599753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250658"/>
            <a:ext cx="11030051" cy="1532945"/>
          </a:xfrm>
        </p:spPr>
        <p:txBody>
          <a:bodyPr>
            <a:noAutofit/>
          </a:bodyPr>
          <a:lstStyle/>
          <a:p>
            <a:r>
              <a:rPr lang="cs-CZ" dirty="0"/>
              <a:t>Spojením </a:t>
            </a:r>
            <a:r>
              <a:rPr lang="cs-CZ" dirty="0" smtClean="0"/>
              <a:t>……. </a:t>
            </a:r>
            <a:r>
              <a:rPr lang="cs-CZ" dirty="0"/>
              <a:t>orbitalu </a:t>
            </a:r>
            <a:r>
              <a:rPr lang="cs-CZ" u="sng" dirty="0"/>
              <a:t>s</a:t>
            </a:r>
            <a:r>
              <a:rPr lang="cs-CZ" dirty="0"/>
              <a:t> a </a:t>
            </a:r>
            <a:r>
              <a:rPr lang="cs-CZ" dirty="0" smtClean="0"/>
              <a:t>……. </a:t>
            </a:r>
            <a:r>
              <a:rPr lang="cs-CZ" dirty="0"/>
              <a:t>orbitalů </a:t>
            </a:r>
            <a:r>
              <a:rPr lang="cs-CZ" u="sng" dirty="0"/>
              <a:t>p</a:t>
            </a:r>
            <a:r>
              <a:rPr lang="cs-CZ" dirty="0"/>
              <a:t> vzniknou </a:t>
            </a:r>
            <a:r>
              <a:rPr lang="cs-CZ" dirty="0" smtClean="0"/>
              <a:t>3 </a:t>
            </a:r>
            <a:r>
              <a:rPr lang="cs-CZ" dirty="0"/>
              <a:t>hybridní </a:t>
            </a:r>
            <a:r>
              <a:rPr lang="cs-CZ" dirty="0" smtClean="0"/>
              <a:t>orbitaly ……</a:t>
            </a:r>
            <a:endParaRPr lang="cs-CZ" dirty="0"/>
          </a:p>
          <a:p>
            <a:r>
              <a:rPr lang="cs-CZ" dirty="0"/>
              <a:t>Jedná se o hybridizaci </a:t>
            </a:r>
            <a:r>
              <a:rPr lang="cs-CZ" dirty="0" smtClean="0"/>
              <a:t>……..</a:t>
            </a:r>
          </a:p>
          <a:p>
            <a:r>
              <a:rPr lang="cs-CZ" dirty="0"/>
              <a:t>Tuto hybridizaci nalezneme v molekule ……………………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Hybridní </a:t>
            </a:r>
            <a:r>
              <a:rPr lang="cs-CZ" dirty="0" smtClean="0">
                <a:latin typeface="+mn-lt"/>
              </a:rPr>
              <a:t>orbitaly sp</a:t>
            </a:r>
            <a:r>
              <a:rPr lang="cs-CZ" baseline="30000" dirty="0" smtClean="0">
                <a:latin typeface="+mn-lt"/>
              </a:rPr>
              <a:t>2</a:t>
            </a:r>
            <a:endParaRPr lang="cs-CZ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41" y="3899434"/>
            <a:ext cx="8743321" cy="213155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1611607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10846556" y="6139812"/>
            <a:ext cx="1105196" cy="6550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10846556" y="6294068"/>
            <a:ext cx="110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3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4261"/>
            <a:ext cx="4778310" cy="477831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31591" cy="4351338"/>
          </a:xfrm>
        </p:spPr>
        <p:txBody>
          <a:bodyPr/>
          <a:lstStyle/>
          <a:p>
            <a:r>
              <a:rPr lang="cs-CZ" dirty="0" smtClean="0"/>
              <a:t>2 </a:t>
            </a:r>
            <a:r>
              <a:rPr lang="cs-CZ" dirty="0" err="1" smtClean="0"/>
              <a:t>sp</a:t>
            </a:r>
            <a:r>
              <a:rPr lang="cs-CZ" dirty="0" smtClean="0"/>
              <a:t> hybridní </a:t>
            </a:r>
            <a:r>
              <a:rPr lang="cs-CZ" dirty="0"/>
              <a:t>orbitaly</a:t>
            </a:r>
            <a:endParaRPr lang="cs-CZ" dirty="0" smtClean="0"/>
          </a:p>
          <a:p>
            <a:r>
              <a:rPr lang="cs-CZ" dirty="0" smtClean="0"/>
              <a:t>2 </a:t>
            </a:r>
            <a:r>
              <a:rPr lang="el-GR" dirty="0" smtClean="0"/>
              <a:t>π</a:t>
            </a:r>
            <a:r>
              <a:rPr lang="cs-CZ" dirty="0" smtClean="0"/>
              <a:t> vazby </a:t>
            </a:r>
          </a:p>
          <a:p>
            <a:r>
              <a:rPr lang="cs-CZ" dirty="0" smtClean="0"/>
              <a:t>ethyn</a:t>
            </a:r>
            <a:endParaRPr lang="cs-CZ" dirty="0"/>
          </a:p>
        </p:txBody>
      </p:sp>
      <p:sp>
        <p:nvSpPr>
          <p:cNvPr id="10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Hybridní </a:t>
            </a:r>
            <a:r>
              <a:rPr lang="cs-CZ" dirty="0" smtClean="0">
                <a:latin typeface="+mn-lt"/>
              </a:rPr>
              <a:t>orbitaly </a:t>
            </a:r>
            <a:r>
              <a:rPr lang="cs-CZ" dirty="0" err="1" smtClean="0">
                <a:latin typeface="+mn-lt"/>
              </a:rPr>
              <a:t>sp</a:t>
            </a:r>
            <a:endParaRPr lang="cs-CZ" dirty="0">
              <a:latin typeface="+mn-lt"/>
            </a:endParaRPr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183229" y="6367104"/>
            <a:ext cx="286603" cy="3264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69832" y="6237938"/>
            <a:ext cx="433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www.youtube.com/watch?v=vHXViZTxLXo</a:t>
            </a:r>
            <a:endParaRPr lang="cs-CZ" sz="1600" dirty="0" smtClean="0"/>
          </a:p>
          <a:p>
            <a:r>
              <a:rPr lang="cs-CZ" sz="1600" dirty="0" smtClean="0"/>
              <a:t>8:16 – 10:20 </a:t>
            </a:r>
            <a:endParaRPr lang="cs-CZ" sz="1600" dirty="0"/>
          </a:p>
        </p:txBody>
      </p:sp>
      <p:pic>
        <p:nvPicPr>
          <p:cNvPr id="9" name="Obrázek 8"/>
          <p:cNvPicPr/>
          <p:nvPr/>
        </p:nvPicPr>
        <p:blipFill rotWithShape="1">
          <a:blip r:embed="rId4"/>
          <a:srcRect l="30342" t="47791" r="49539" b="16115"/>
          <a:stretch/>
        </p:blipFill>
        <p:spPr bwMode="auto">
          <a:xfrm>
            <a:off x="7489427" y="254877"/>
            <a:ext cx="972185" cy="981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461612" y="267767"/>
            <a:ext cx="3589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ChemTube3D</a:t>
            </a:r>
          </a:p>
          <a:p>
            <a:r>
              <a:rPr lang="cs-CZ" dirty="0" smtClean="0"/>
              <a:t>Mobilní aplikace a webová stránka</a:t>
            </a:r>
          </a:p>
          <a:p>
            <a:r>
              <a:rPr lang="cs-CZ" sz="1200" dirty="0">
                <a:hlinkClick r:id="rId5"/>
              </a:rPr>
              <a:t>http://www.chemtube3d.com/orbitalsacetylene.htm</a:t>
            </a:r>
            <a:endParaRPr lang="cs-CZ" sz="1200" dirty="0"/>
          </a:p>
        </p:txBody>
      </p:sp>
      <p:pic>
        <p:nvPicPr>
          <p:cNvPr id="2050" name="Picture 2" descr="sp hybri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2" y="1522250"/>
            <a:ext cx="4488305" cy="33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cetylene orbita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0" y="4962830"/>
            <a:ext cx="6370544" cy="179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599753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8" y="1565271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250658"/>
            <a:ext cx="11030051" cy="1532945"/>
          </a:xfrm>
        </p:spPr>
        <p:txBody>
          <a:bodyPr>
            <a:noAutofit/>
          </a:bodyPr>
          <a:lstStyle/>
          <a:p>
            <a:r>
              <a:rPr lang="cs-CZ" dirty="0"/>
              <a:t>Spojením </a:t>
            </a:r>
            <a:r>
              <a:rPr lang="cs-CZ" dirty="0" smtClean="0"/>
              <a:t>……. </a:t>
            </a:r>
            <a:r>
              <a:rPr lang="cs-CZ" dirty="0"/>
              <a:t>orbitalu </a:t>
            </a:r>
            <a:r>
              <a:rPr lang="cs-CZ" u="sng" dirty="0"/>
              <a:t>s</a:t>
            </a:r>
            <a:r>
              <a:rPr lang="cs-CZ" dirty="0"/>
              <a:t> a </a:t>
            </a:r>
            <a:r>
              <a:rPr lang="cs-CZ" dirty="0" smtClean="0"/>
              <a:t>……. </a:t>
            </a:r>
            <a:r>
              <a:rPr lang="cs-CZ" dirty="0"/>
              <a:t>orbitalů </a:t>
            </a:r>
            <a:r>
              <a:rPr lang="cs-CZ" u="sng" dirty="0"/>
              <a:t>p</a:t>
            </a:r>
            <a:r>
              <a:rPr lang="cs-CZ" dirty="0"/>
              <a:t> vzniknou </a:t>
            </a:r>
            <a:r>
              <a:rPr lang="cs-CZ" dirty="0" smtClean="0"/>
              <a:t>2 </a:t>
            </a:r>
            <a:r>
              <a:rPr lang="cs-CZ" dirty="0"/>
              <a:t>hybridní </a:t>
            </a:r>
            <a:r>
              <a:rPr lang="cs-CZ" dirty="0" smtClean="0"/>
              <a:t>orbitaly ……</a:t>
            </a:r>
            <a:endParaRPr lang="cs-CZ" dirty="0"/>
          </a:p>
          <a:p>
            <a:r>
              <a:rPr lang="cs-CZ" dirty="0"/>
              <a:t>Jedná se o hybridizaci </a:t>
            </a:r>
            <a:r>
              <a:rPr lang="cs-CZ" dirty="0" smtClean="0"/>
              <a:t>……..</a:t>
            </a:r>
          </a:p>
          <a:p>
            <a:r>
              <a:rPr lang="cs-CZ" dirty="0"/>
              <a:t>Tuto hybridizaci nalezneme v molekule ……………………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Hybridní </a:t>
            </a:r>
            <a:r>
              <a:rPr lang="cs-CZ" dirty="0" smtClean="0">
                <a:latin typeface="+mn-lt"/>
              </a:rPr>
              <a:t>orbitaly </a:t>
            </a:r>
            <a:r>
              <a:rPr lang="cs-CZ" dirty="0" err="1" smtClean="0">
                <a:latin typeface="+mn-lt"/>
              </a:rPr>
              <a:t>sp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35" y="3783603"/>
            <a:ext cx="7060933" cy="2247385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10846556" y="6139812"/>
            <a:ext cx="1105196" cy="6550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10846556" y="6294068"/>
            <a:ext cx="110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9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2092082"/>
            <a:ext cx="11281893" cy="3296992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9" y="2162194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378155" cy="132556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… za vším hledejme uhlík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733996"/>
            <a:ext cx="10515600" cy="1121340"/>
          </a:xfrm>
        </p:spPr>
        <p:txBody>
          <a:bodyPr/>
          <a:lstStyle/>
          <a:p>
            <a:r>
              <a:rPr lang="cs-CZ" dirty="0" smtClean="0"/>
              <a:t>Zapište elektronovou konfiguraci uhlíku: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5561052" y="3277974"/>
            <a:ext cx="1895472" cy="618371"/>
            <a:chOff x="3505468" y="961924"/>
            <a:chExt cx="2493983" cy="803545"/>
          </a:xfrm>
        </p:grpSpPr>
        <p:sp>
          <p:nvSpPr>
            <p:cNvPr id="37" name="Obdélník 36"/>
            <p:cNvSpPr/>
            <p:nvPr/>
          </p:nvSpPr>
          <p:spPr>
            <a:xfrm>
              <a:off x="3505468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336796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168124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31" name="Obdélník 30"/>
          <p:cNvSpPr/>
          <p:nvPr/>
        </p:nvSpPr>
        <p:spPr>
          <a:xfrm>
            <a:off x="4674342" y="3281784"/>
            <a:ext cx="609602" cy="613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32" name="TextovéPole 22"/>
          <p:cNvSpPr txBox="1"/>
          <p:nvPr/>
        </p:nvSpPr>
        <p:spPr>
          <a:xfrm>
            <a:off x="2843632" y="3395990"/>
            <a:ext cx="986160" cy="7670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40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4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ovéPole 24"/>
          <p:cNvSpPr txBox="1"/>
          <p:nvPr/>
        </p:nvSpPr>
        <p:spPr>
          <a:xfrm>
            <a:off x="3829792" y="3896345"/>
            <a:ext cx="3216275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        </a:t>
            </a: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2s              2p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3817264" y="3282419"/>
            <a:ext cx="626973" cy="613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35" name="Levá složená závorka 34"/>
          <p:cNvSpPr/>
          <p:nvPr/>
        </p:nvSpPr>
        <p:spPr>
          <a:xfrm rot="16200000">
            <a:off x="6052697" y="3018903"/>
            <a:ext cx="280355" cy="2926247"/>
          </a:xfrm>
          <a:prstGeom prst="leftBrace">
            <a:avLst>
              <a:gd name="adj1" fmla="val 1793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6" name="TextovéPole 26"/>
          <p:cNvSpPr txBox="1"/>
          <p:nvPr/>
        </p:nvSpPr>
        <p:spPr>
          <a:xfrm>
            <a:off x="4444237" y="4808685"/>
            <a:ext cx="417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800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valenční</a:t>
            </a:r>
            <a:r>
              <a:rPr lang="cs-CZ" sz="2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vrstva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3996575" y="3340705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rot="10800000" flipV="1">
            <a:off x="4273684" y="3355663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829088" y="3340705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rot="10800000" flipV="1">
            <a:off x="5106197" y="3355663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743488" y="3355663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rot="10800000">
            <a:off x="6402735" y="3340705"/>
            <a:ext cx="0" cy="4847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Šipka doprava 21">
            <a:hlinkClick r:id="rId3" action="ppaction://hlinksldjump"/>
          </p:cNvPr>
          <p:cNvSpPr/>
          <p:nvPr/>
        </p:nvSpPr>
        <p:spPr>
          <a:xfrm>
            <a:off x="10563367" y="6139812"/>
            <a:ext cx="1388385" cy="6550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ovéPole 22">
            <a:hlinkClick r:id="rId4" action="ppaction://hlinksldjump" highlightClick="1"/>
          </p:cNvPr>
          <p:cNvSpPr txBox="1"/>
          <p:nvPr/>
        </p:nvSpPr>
        <p:spPr>
          <a:xfrm>
            <a:off x="10563367" y="6282692"/>
            <a:ext cx="134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Pokračovat</a:t>
            </a:r>
            <a:endParaRPr lang="cs-CZ" dirty="0"/>
          </a:p>
        </p:txBody>
      </p:sp>
      <p:sp>
        <p:nvSpPr>
          <p:cNvPr id="24" name="Bublinový popisek ve tvaru obláčku 23"/>
          <p:cNvSpPr/>
          <p:nvPr/>
        </p:nvSpPr>
        <p:spPr>
          <a:xfrm>
            <a:off x="9689911" y="117576"/>
            <a:ext cx="1701190" cy="1075603"/>
          </a:xfrm>
          <a:prstGeom prst="cloudCallout">
            <a:avLst>
              <a:gd name="adj1" fmla="val 81423"/>
              <a:gd name="adj2" fmla="val -434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9989074" y="389569"/>
            <a:ext cx="108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ŘEŠENÍ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003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614723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8" y="1565271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006847"/>
            <a:ext cx="11030051" cy="4155413"/>
          </a:xfrm>
        </p:spPr>
        <p:txBody>
          <a:bodyPr>
            <a:noAutofit/>
          </a:bodyPr>
          <a:lstStyle/>
          <a:p>
            <a:r>
              <a:rPr lang="cs-CZ" dirty="0"/>
              <a:t>Spojením </a:t>
            </a:r>
            <a:r>
              <a:rPr lang="cs-CZ" dirty="0" smtClean="0"/>
              <a:t> </a:t>
            </a:r>
            <a:r>
              <a:rPr lang="cs-CZ" b="1" u="dotted" dirty="0" smtClean="0">
                <a:solidFill>
                  <a:srgbClr val="FF0000"/>
                </a:solidFill>
              </a:rPr>
              <a:t>  1 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orbitalu </a:t>
            </a:r>
            <a:r>
              <a:rPr lang="cs-CZ" u="sng" dirty="0"/>
              <a:t>s</a:t>
            </a:r>
            <a:r>
              <a:rPr lang="cs-CZ" dirty="0"/>
              <a:t> a </a:t>
            </a:r>
            <a:r>
              <a:rPr lang="cs-CZ" b="1" u="dotted" dirty="0">
                <a:solidFill>
                  <a:srgbClr val="FF0000"/>
                </a:solidFill>
              </a:rPr>
              <a:t> </a:t>
            </a:r>
            <a:r>
              <a:rPr lang="cs-CZ" b="1" u="dotted" dirty="0" smtClean="0">
                <a:solidFill>
                  <a:srgbClr val="FF0000"/>
                </a:solidFill>
              </a:rPr>
              <a:t>3 </a:t>
            </a:r>
            <a:r>
              <a:rPr lang="cs-CZ" dirty="0" smtClean="0"/>
              <a:t> orbitalu </a:t>
            </a:r>
            <a:r>
              <a:rPr lang="cs-CZ" u="sng" dirty="0"/>
              <a:t>p</a:t>
            </a:r>
            <a:r>
              <a:rPr lang="cs-CZ" dirty="0"/>
              <a:t> vzniknou 4 hybridní </a:t>
            </a:r>
            <a:r>
              <a:rPr lang="cs-CZ" dirty="0" smtClean="0"/>
              <a:t>orbitaly </a:t>
            </a:r>
            <a:r>
              <a:rPr lang="cs-CZ" b="1" u="dotted" dirty="0">
                <a:solidFill>
                  <a:srgbClr val="FF0000"/>
                </a:solidFill>
              </a:rPr>
              <a:t> </a:t>
            </a:r>
            <a:r>
              <a:rPr lang="cs-CZ" b="1" u="dotted" dirty="0" smtClean="0">
                <a:solidFill>
                  <a:srgbClr val="FF0000"/>
                </a:solidFill>
              </a:rPr>
              <a:t>sp</a:t>
            </a:r>
            <a:r>
              <a:rPr lang="cs-CZ" b="1" u="dotted" baseline="30000" dirty="0" smtClean="0">
                <a:solidFill>
                  <a:srgbClr val="FF0000"/>
                </a:solidFill>
              </a:rPr>
              <a:t>3</a:t>
            </a:r>
            <a:endParaRPr lang="cs-CZ" b="1" u="dotted" dirty="0">
              <a:solidFill>
                <a:srgbClr val="FF0000"/>
              </a:solidFill>
            </a:endParaRPr>
          </a:p>
          <a:p>
            <a:r>
              <a:rPr lang="cs-CZ" dirty="0" smtClean="0"/>
              <a:t>Jedná </a:t>
            </a:r>
            <a:r>
              <a:rPr lang="cs-CZ" dirty="0"/>
              <a:t>se o hybridizaci </a:t>
            </a:r>
            <a:r>
              <a:rPr lang="cs-CZ" b="1" u="dotted" dirty="0">
                <a:solidFill>
                  <a:srgbClr val="FF0000"/>
                </a:solidFill>
              </a:rPr>
              <a:t> sp</a:t>
            </a:r>
            <a:r>
              <a:rPr lang="cs-CZ" b="1" u="dotted" baseline="30000" dirty="0">
                <a:solidFill>
                  <a:srgbClr val="FF0000"/>
                </a:solidFill>
              </a:rPr>
              <a:t>3</a:t>
            </a:r>
            <a:r>
              <a:rPr lang="cs-CZ" b="1" u="dotted" dirty="0">
                <a:solidFill>
                  <a:srgbClr val="FF0000"/>
                </a:solidFill>
              </a:rPr>
              <a:t> 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Tuto </a:t>
            </a:r>
            <a:r>
              <a:rPr lang="cs-CZ" dirty="0"/>
              <a:t>hybridizaci nalezneme v molekulách </a:t>
            </a:r>
            <a:r>
              <a:rPr lang="cs-CZ" b="1" u="dotted" dirty="0" err="1" smtClean="0">
                <a:solidFill>
                  <a:srgbClr val="FF0000"/>
                </a:solidFill>
              </a:rPr>
              <a:t>methanu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u="dotted" dirty="0" err="1" smtClean="0">
                <a:solidFill>
                  <a:srgbClr val="FF0000"/>
                </a:solidFill>
              </a:rPr>
              <a:t>ethanu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73" y="3127222"/>
            <a:ext cx="2631674" cy="216173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385" y="3164259"/>
            <a:ext cx="3251663" cy="2162514"/>
          </a:xfrm>
          <a:prstGeom prst="rect">
            <a:avLst/>
          </a:prstGeom>
        </p:spPr>
      </p:pic>
      <p:sp>
        <p:nvSpPr>
          <p:cNvPr id="91" name="Šipka doprava 90"/>
          <p:cNvSpPr/>
          <p:nvPr/>
        </p:nvSpPr>
        <p:spPr>
          <a:xfrm>
            <a:off x="5325838" y="4014809"/>
            <a:ext cx="664263" cy="60048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Hybridní </a:t>
            </a:r>
            <a:r>
              <a:rPr lang="cs-CZ" dirty="0" smtClean="0">
                <a:latin typeface="+mn-lt"/>
              </a:rPr>
              <a:t>orbitaly </a:t>
            </a:r>
            <a:r>
              <a:rPr lang="cs-CZ" dirty="0">
                <a:latin typeface="+mn-lt"/>
              </a:rPr>
              <a:t>sp</a:t>
            </a:r>
            <a:r>
              <a:rPr lang="cs-CZ" baseline="30000" dirty="0">
                <a:latin typeface="+mn-lt"/>
              </a:rPr>
              <a:t>3</a:t>
            </a:r>
            <a:endParaRPr lang="cs-CZ" dirty="0">
              <a:latin typeface="+mn-lt"/>
            </a:endParaRPr>
          </a:p>
        </p:txBody>
      </p:sp>
      <p:sp>
        <p:nvSpPr>
          <p:cNvPr id="92" name="TextovéPole 24"/>
          <p:cNvSpPr txBox="1"/>
          <p:nvPr/>
        </p:nvSpPr>
        <p:spPr>
          <a:xfrm>
            <a:off x="3653361" y="4743129"/>
            <a:ext cx="616226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TextovéPole 24"/>
          <p:cNvSpPr txBox="1"/>
          <p:nvPr/>
        </p:nvSpPr>
        <p:spPr>
          <a:xfrm>
            <a:off x="4711591" y="3335774"/>
            <a:ext cx="576604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TextovéPole 24"/>
          <p:cNvSpPr txBox="1"/>
          <p:nvPr/>
        </p:nvSpPr>
        <p:spPr>
          <a:xfrm>
            <a:off x="9838106" y="3972603"/>
            <a:ext cx="871465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2800" b="1" u="dotted" dirty="0">
                <a:solidFill>
                  <a:srgbClr val="FF0000"/>
                </a:solidFill>
              </a:rPr>
              <a:t>sp</a:t>
            </a:r>
            <a:r>
              <a:rPr lang="cs-CZ" sz="2800" b="1" u="dotted" baseline="30000" dirty="0">
                <a:solidFill>
                  <a:srgbClr val="FF0000"/>
                </a:solidFill>
              </a:rPr>
              <a:t>3</a:t>
            </a:r>
            <a:r>
              <a:rPr lang="cs-CZ" sz="2800" b="1" u="dotted" dirty="0">
                <a:solidFill>
                  <a:srgbClr val="FF0000"/>
                </a:solidFill>
              </a:rPr>
              <a:t> </a:t>
            </a:r>
            <a:endParaRPr lang="cs-CZ" sz="28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3212746" y="4784981"/>
            <a:ext cx="238136" cy="395450"/>
            <a:chOff x="3286019" y="3396885"/>
            <a:chExt cx="91785" cy="484715"/>
          </a:xfrm>
        </p:grpSpPr>
        <p:cxnSp>
          <p:nvCxnSpPr>
            <p:cNvPr id="12" name="Přímá spojnice se šipkou 11"/>
            <p:cNvCxnSpPr/>
            <p:nvPr/>
          </p:nvCxnSpPr>
          <p:spPr>
            <a:xfrm flipV="1">
              <a:off x="3286019" y="3396885"/>
              <a:ext cx="0" cy="484715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 rot="10800000" flipV="1">
              <a:off x="3377804" y="3396885"/>
              <a:ext cx="0" cy="484715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Přímá spojnice se šipkou 16"/>
          <p:cNvCxnSpPr/>
          <p:nvPr/>
        </p:nvCxnSpPr>
        <p:spPr>
          <a:xfrm flipV="1">
            <a:off x="3212746" y="3438383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3756692" y="3438383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7691486" y="4010363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8253319" y="4013700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8785581" y="4010363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9317845" y="4010363"/>
            <a:ext cx="0" cy="3954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Šipka doprava 23">
            <a:hlinkClick r:id="rId5" action="ppaction://hlinksldjump"/>
          </p:cNvPr>
          <p:cNvSpPr/>
          <p:nvPr/>
        </p:nvSpPr>
        <p:spPr>
          <a:xfrm>
            <a:off x="10563367" y="6139812"/>
            <a:ext cx="1388385" cy="6550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ovéPole 24">
            <a:hlinkClick r:id="rId5" action="ppaction://hlinksldjump" highlightClick="1"/>
          </p:cNvPr>
          <p:cNvSpPr txBox="1"/>
          <p:nvPr/>
        </p:nvSpPr>
        <p:spPr>
          <a:xfrm>
            <a:off x="10563367" y="6282692"/>
            <a:ext cx="134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Pokračovat</a:t>
            </a:r>
            <a:endParaRPr lang="cs-CZ" dirty="0"/>
          </a:p>
        </p:txBody>
      </p:sp>
      <p:sp>
        <p:nvSpPr>
          <p:cNvPr id="23" name="Bublinový popisek ve tvaru obláčku 22"/>
          <p:cNvSpPr/>
          <p:nvPr/>
        </p:nvSpPr>
        <p:spPr>
          <a:xfrm>
            <a:off x="9689911" y="103928"/>
            <a:ext cx="1701190" cy="1075603"/>
          </a:xfrm>
          <a:prstGeom prst="cloudCallout">
            <a:avLst>
              <a:gd name="adj1" fmla="val 81423"/>
              <a:gd name="adj2" fmla="val -434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9989074" y="375921"/>
            <a:ext cx="108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ŘEŠENÍ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98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599753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200" y="1611607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250658"/>
            <a:ext cx="11030051" cy="1532945"/>
          </a:xfrm>
        </p:spPr>
        <p:txBody>
          <a:bodyPr>
            <a:noAutofit/>
          </a:bodyPr>
          <a:lstStyle/>
          <a:p>
            <a:r>
              <a:rPr lang="cs-CZ" dirty="0"/>
              <a:t>Spojením  </a:t>
            </a:r>
            <a:r>
              <a:rPr lang="cs-CZ" b="1" u="dotted" dirty="0">
                <a:solidFill>
                  <a:srgbClr val="FF0000"/>
                </a:solidFill>
              </a:rPr>
              <a:t>  </a:t>
            </a:r>
            <a:r>
              <a:rPr lang="cs-CZ" b="1" u="dotted" dirty="0" smtClean="0">
                <a:solidFill>
                  <a:srgbClr val="FF0000"/>
                </a:solidFill>
              </a:rPr>
              <a:t>1  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orbitalu </a:t>
            </a:r>
            <a:r>
              <a:rPr lang="cs-CZ" u="sng" dirty="0"/>
              <a:t>s</a:t>
            </a:r>
            <a:r>
              <a:rPr lang="cs-CZ" dirty="0"/>
              <a:t> a </a:t>
            </a:r>
            <a:r>
              <a:rPr lang="cs-CZ" b="1" u="dotted" dirty="0">
                <a:solidFill>
                  <a:srgbClr val="FF0000"/>
                </a:solidFill>
              </a:rPr>
              <a:t> </a:t>
            </a:r>
            <a:r>
              <a:rPr lang="cs-CZ" b="1" u="dotted" dirty="0" smtClean="0">
                <a:solidFill>
                  <a:srgbClr val="FF0000"/>
                </a:solidFill>
              </a:rPr>
              <a:t> 2  </a:t>
            </a:r>
            <a:r>
              <a:rPr lang="cs-CZ" dirty="0" smtClean="0"/>
              <a:t> </a:t>
            </a:r>
            <a:r>
              <a:rPr lang="cs-CZ" dirty="0"/>
              <a:t>orbitalů </a:t>
            </a:r>
            <a:r>
              <a:rPr lang="cs-CZ" u="sng" dirty="0"/>
              <a:t>p</a:t>
            </a:r>
            <a:r>
              <a:rPr lang="cs-CZ" dirty="0"/>
              <a:t> vzniknou </a:t>
            </a:r>
            <a:r>
              <a:rPr lang="cs-CZ" dirty="0" smtClean="0"/>
              <a:t>3 </a:t>
            </a:r>
            <a:r>
              <a:rPr lang="cs-CZ" dirty="0"/>
              <a:t>hybridní </a:t>
            </a:r>
            <a:r>
              <a:rPr lang="cs-CZ" dirty="0" smtClean="0"/>
              <a:t>orbitaly </a:t>
            </a:r>
            <a:r>
              <a:rPr lang="cs-CZ" b="1" u="dotted" dirty="0" smtClean="0">
                <a:solidFill>
                  <a:srgbClr val="FF0000"/>
                </a:solidFill>
              </a:rPr>
              <a:t>sp</a:t>
            </a:r>
            <a:r>
              <a:rPr lang="cs-CZ" b="1" u="dotted" baseline="30000" dirty="0" smtClean="0">
                <a:solidFill>
                  <a:srgbClr val="FF0000"/>
                </a:solidFill>
              </a:rPr>
              <a:t>2</a:t>
            </a:r>
            <a:endParaRPr lang="cs-CZ" b="1" u="dotted" dirty="0">
              <a:solidFill>
                <a:srgbClr val="FF0000"/>
              </a:solidFill>
            </a:endParaRPr>
          </a:p>
          <a:p>
            <a:r>
              <a:rPr lang="cs-CZ" dirty="0" smtClean="0"/>
              <a:t>Jedná </a:t>
            </a:r>
            <a:r>
              <a:rPr lang="cs-CZ" dirty="0"/>
              <a:t>se o hybridizaci </a:t>
            </a:r>
            <a:r>
              <a:rPr lang="cs-CZ" b="1" u="dotted" dirty="0" smtClean="0">
                <a:solidFill>
                  <a:srgbClr val="FF0000"/>
                </a:solidFill>
              </a:rPr>
              <a:t>sp</a:t>
            </a:r>
            <a:r>
              <a:rPr lang="cs-CZ" b="1" u="dotted" baseline="30000" dirty="0" smtClean="0">
                <a:solidFill>
                  <a:srgbClr val="FF0000"/>
                </a:solidFill>
              </a:rPr>
              <a:t>2</a:t>
            </a:r>
            <a:endParaRPr lang="cs-CZ" dirty="0" smtClean="0"/>
          </a:p>
          <a:p>
            <a:r>
              <a:rPr lang="cs-CZ" dirty="0"/>
              <a:t>Tuto hybridizaci nalezneme v molekule </a:t>
            </a:r>
            <a:r>
              <a:rPr lang="cs-CZ" b="1" u="dotted" dirty="0" err="1" smtClean="0">
                <a:solidFill>
                  <a:srgbClr val="FF0000"/>
                </a:solidFill>
              </a:rPr>
              <a:t>ethenu</a:t>
            </a:r>
            <a:endParaRPr lang="cs-CZ" b="1" u="dotted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Hybridní </a:t>
            </a:r>
            <a:r>
              <a:rPr lang="cs-CZ" dirty="0">
                <a:latin typeface="+mn-lt"/>
              </a:rPr>
              <a:t>orbitaly </a:t>
            </a:r>
            <a:r>
              <a:rPr lang="cs-CZ" dirty="0" smtClean="0">
                <a:latin typeface="+mn-lt"/>
              </a:rPr>
              <a:t>sp</a:t>
            </a:r>
            <a:r>
              <a:rPr lang="cs-CZ" baseline="30000" dirty="0" smtClean="0">
                <a:latin typeface="+mn-lt"/>
              </a:rPr>
              <a:t>2</a:t>
            </a:r>
            <a:endParaRPr lang="cs-CZ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41" y="3899434"/>
            <a:ext cx="8743321" cy="2131554"/>
          </a:xfrm>
          <a:prstGeom prst="rect">
            <a:avLst/>
          </a:prstGeom>
        </p:spPr>
      </p:pic>
      <p:sp>
        <p:nvSpPr>
          <p:cNvPr id="7" name="Šipka doprava 6">
            <a:hlinkClick r:id="rId4" action="ppaction://hlinksldjump"/>
          </p:cNvPr>
          <p:cNvSpPr/>
          <p:nvPr/>
        </p:nvSpPr>
        <p:spPr>
          <a:xfrm>
            <a:off x="10563367" y="6139812"/>
            <a:ext cx="1388385" cy="6550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ovéPole 7">
            <a:hlinkClick r:id="rId5" action="ppaction://hlinksldjump" highlightClick="1"/>
          </p:cNvPr>
          <p:cNvSpPr txBox="1"/>
          <p:nvPr/>
        </p:nvSpPr>
        <p:spPr>
          <a:xfrm>
            <a:off x="10563367" y="6282692"/>
            <a:ext cx="134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Pokračovat</a:t>
            </a:r>
            <a:endParaRPr lang="cs-CZ" dirty="0"/>
          </a:p>
        </p:txBody>
      </p:sp>
      <p:sp>
        <p:nvSpPr>
          <p:cNvPr id="5" name="Bublinový popisek ve tvaru obláčku 4"/>
          <p:cNvSpPr/>
          <p:nvPr/>
        </p:nvSpPr>
        <p:spPr>
          <a:xfrm>
            <a:off x="9689911" y="103928"/>
            <a:ext cx="1701190" cy="1075603"/>
          </a:xfrm>
          <a:prstGeom prst="cloudCallout">
            <a:avLst>
              <a:gd name="adj1" fmla="val 81423"/>
              <a:gd name="adj2" fmla="val -434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989074" y="375921"/>
            <a:ext cx="108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ŘEŠENÍ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277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599753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8" y="1565271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250658"/>
            <a:ext cx="11030051" cy="1532945"/>
          </a:xfrm>
        </p:spPr>
        <p:txBody>
          <a:bodyPr>
            <a:noAutofit/>
          </a:bodyPr>
          <a:lstStyle/>
          <a:p>
            <a:r>
              <a:rPr lang="cs-CZ" dirty="0"/>
              <a:t>Spojením  </a:t>
            </a:r>
            <a:r>
              <a:rPr lang="cs-CZ" b="1" u="dotted" dirty="0">
                <a:solidFill>
                  <a:srgbClr val="FF0000"/>
                </a:solidFill>
              </a:rPr>
              <a:t>  </a:t>
            </a:r>
            <a:r>
              <a:rPr lang="cs-CZ" b="1" u="dotted" dirty="0" smtClean="0">
                <a:solidFill>
                  <a:srgbClr val="FF0000"/>
                </a:solidFill>
              </a:rPr>
              <a:t>1  </a:t>
            </a:r>
            <a:r>
              <a:rPr lang="cs-CZ" dirty="0" smtClean="0"/>
              <a:t> </a:t>
            </a:r>
            <a:r>
              <a:rPr lang="cs-CZ" dirty="0"/>
              <a:t>orbitalu </a:t>
            </a:r>
            <a:r>
              <a:rPr lang="cs-CZ" u="sng" dirty="0"/>
              <a:t>s</a:t>
            </a:r>
            <a:r>
              <a:rPr lang="cs-CZ" dirty="0"/>
              <a:t> </a:t>
            </a:r>
            <a:r>
              <a:rPr lang="cs-CZ" dirty="0" smtClean="0"/>
              <a:t>a </a:t>
            </a:r>
            <a:r>
              <a:rPr lang="cs-CZ" u="dotted" dirty="0" smtClean="0">
                <a:solidFill>
                  <a:srgbClr val="FF0000"/>
                </a:solidFill>
              </a:rPr>
              <a:t>  </a:t>
            </a:r>
            <a:r>
              <a:rPr lang="cs-CZ" b="1" u="dotted" dirty="0" smtClean="0">
                <a:solidFill>
                  <a:srgbClr val="FF0000"/>
                </a:solidFill>
              </a:rPr>
              <a:t>1  </a:t>
            </a:r>
            <a:r>
              <a:rPr lang="cs-CZ" dirty="0" smtClean="0"/>
              <a:t> </a:t>
            </a:r>
            <a:r>
              <a:rPr lang="cs-CZ" dirty="0"/>
              <a:t>orbitalů </a:t>
            </a:r>
            <a:r>
              <a:rPr lang="cs-CZ" u="sng" dirty="0"/>
              <a:t>p</a:t>
            </a:r>
            <a:r>
              <a:rPr lang="cs-CZ" dirty="0"/>
              <a:t> vzniknou </a:t>
            </a:r>
            <a:r>
              <a:rPr lang="cs-CZ" dirty="0" smtClean="0"/>
              <a:t>2 </a:t>
            </a:r>
            <a:r>
              <a:rPr lang="cs-CZ" dirty="0"/>
              <a:t>hybridní </a:t>
            </a:r>
            <a:r>
              <a:rPr lang="cs-CZ" dirty="0" smtClean="0"/>
              <a:t>orbitaly </a:t>
            </a:r>
            <a:r>
              <a:rPr lang="cs-CZ" b="1" u="dotted" dirty="0" err="1" smtClean="0">
                <a:solidFill>
                  <a:srgbClr val="FF0000"/>
                </a:solidFill>
              </a:rPr>
              <a:t>sp</a:t>
            </a:r>
            <a:r>
              <a:rPr lang="cs-CZ" b="1" u="dotted" baseline="30000" dirty="0" smtClean="0">
                <a:solidFill>
                  <a:srgbClr val="FF0000"/>
                </a:solidFill>
              </a:rPr>
              <a:t> </a:t>
            </a:r>
            <a:endParaRPr lang="cs-CZ" dirty="0"/>
          </a:p>
          <a:p>
            <a:r>
              <a:rPr lang="cs-CZ" dirty="0"/>
              <a:t>Jedná se o hybridizaci </a:t>
            </a:r>
            <a:r>
              <a:rPr lang="cs-CZ" b="1" u="dotted" dirty="0" err="1">
                <a:solidFill>
                  <a:srgbClr val="FF0000"/>
                </a:solidFill>
              </a:rPr>
              <a:t>sp</a:t>
            </a:r>
            <a:r>
              <a:rPr lang="cs-CZ" b="1" u="dotted" baseline="30000" dirty="0">
                <a:solidFill>
                  <a:srgbClr val="FF0000"/>
                </a:solidFill>
              </a:rPr>
              <a:t> </a:t>
            </a:r>
            <a:endParaRPr lang="cs-CZ" dirty="0" smtClean="0"/>
          </a:p>
          <a:p>
            <a:r>
              <a:rPr lang="cs-CZ" dirty="0"/>
              <a:t>Tuto hybridizaci nalezneme v molekule </a:t>
            </a:r>
            <a:r>
              <a:rPr lang="cs-CZ" b="1" u="dotted" dirty="0" err="1" smtClean="0">
                <a:solidFill>
                  <a:srgbClr val="FF0000"/>
                </a:solidFill>
              </a:rPr>
              <a:t>ethynu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Hybridní </a:t>
            </a:r>
            <a:r>
              <a:rPr lang="cs-CZ" dirty="0">
                <a:latin typeface="+mn-lt"/>
              </a:rPr>
              <a:t>orbitaly </a:t>
            </a:r>
            <a:r>
              <a:rPr lang="cs-CZ" dirty="0" err="1" smtClean="0">
                <a:latin typeface="+mn-lt"/>
              </a:rPr>
              <a:t>sp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35" y="3783603"/>
            <a:ext cx="7060933" cy="2247385"/>
          </a:xfrm>
          <a:prstGeom prst="rect">
            <a:avLst/>
          </a:prstGeom>
        </p:spPr>
      </p:pic>
      <p:sp>
        <p:nvSpPr>
          <p:cNvPr id="7" name="Šipka doprava 6">
            <a:hlinkClick r:id="rId4" action="ppaction://hlinksldjump"/>
          </p:cNvPr>
          <p:cNvSpPr/>
          <p:nvPr/>
        </p:nvSpPr>
        <p:spPr>
          <a:xfrm>
            <a:off x="10549719" y="6139812"/>
            <a:ext cx="1388385" cy="6550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ovéPole 7">
            <a:hlinkClick r:id="rId5" action="ppaction://hlinksldjump" highlightClick="1"/>
          </p:cNvPr>
          <p:cNvSpPr txBox="1"/>
          <p:nvPr/>
        </p:nvSpPr>
        <p:spPr>
          <a:xfrm>
            <a:off x="10549719" y="6282692"/>
            <a:ext cx="134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0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81600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TEPLUKHIN, Alexander 1. 4. 1. </a:t>
            </a:r>
            <a:r>
              <a:rPr lang="cs-CZ" sz="2000" i="1" dirty="0" err="1"/>
              <a:t>Molecular</a:t>
            </a:r>
            <a:r>
              <a:rPr lang="cs-CZ" sz="2000" i="1" dirty="0"/>
              <a:t> </a:t>
            </a:r>
            <a:r>
              <a:rPr lang="cs-CZ" sz="2000" i="1" dirty="0" err="1"/>
              <a:t>Constructor</a:t>
            </a:r>
            <a:r>
              <a:rPr lang="cs-CZ" sz="2000" dirty="0"/>
              <a:t> [software]. [přístup 31. 3. 2019]. Dostupné z: </a:t>
            </a:r>
            <a:r>
              <a:rPr lang="cs-CZ" sz="2000" u="sng" dirty="0">
                <a:hlinkClick r:id="rId2"/>
              </a:rPr>
              <a:t>https://</a:t>
            </a:r>
            <a:r>
              <a:rPr lang="cs-CZ" sz="2000" u="sng" dirty="0" smtClean="0">
                <a:hlinkClick r:id="rId2"/>
              </a:rPr>
              <a:t>play.google.com/store/apps/details?id=com.alextepl.molconstr</a:t>
            </a:r>
            <a:endParaRPr lang="cs-CZ" sz="2000" u="sng" dirty="0" smtClean="0"/>
          </a:p>
          <a:p>
            <a:r>
              <a:rPr lang="cs-CZ" sz="2000" dirty="0" err="1"/>
              <a:t>Crash</a:t>
            </a:r>
            <a:r>
              <a:rPr lang="cs-CZ" sz="2000" dirty="0"/>
              <a:t> </a:t>
            </a:r>
            <a:r>
              <a:rPr lang="cs-CZ" sz="2000" dirty="0" err="1"/>
              <a:t>Chemistry</a:t>
            </a:r>
            <a:r>
              <a:rPr lang="cs-CZ" sz="2000" dirty="0"/>
              <a:t> </a:t>
            </a:r>
            <a:r>
              <a:rPr lang="cs-CZ" sz="2000" dirty="0" err="1"/>
              <a:t>Academy</a:t>
            </a:r>
            <a:r>
              <a:rPr lang="cs-CZ" sz="2000" dirty="0"/>
              <a:t>. Hybrid </a:t>
            </a:r>
            <a:r>
              <a:rPr lang="cs-CZ" sz="2000" dirty="0" err="1"/>
              <a:t>Orbitals</a:t>
            </a:r>
            <a:r>
              <a:rPr lang="cs-CZ" sz="2000" dirty="0"/>
              <a:t> </a:t>
            </a:r>
            <a:r>
              <a:rPr lang="cs-CZ" sz="2000" dirty="0" err="1"/>
              <a:t>explained</a:t>
            </a:r>
            <a:r>
              <a:rPr lang="cs-CZ" sz="2000" dirty="0"/>
              <a:t> - Valence Bond </a:t>
            </a:r>
            <a:r>
              <a:rPr lang="cs-CZ" sz="2000" dirty="0" err="1"/>
              <a:t>Theory</a:t>
            </a:r>
            <a:r>
              <a:rPr lang="cs-CZ" sz="2000" dirty="0"/>
              <a:t>. In: </a:t>
            </a:r>
            <a:r>
              <a:rPr lang="cs-CZ" sz="2000" dirty="0" err="1"/>
              <a:t>YouTube</a:t>
            </a:r>
            <a:r>
              <a:rPr lang="cs-CZ" sz="2000" dirty="0"/>
              <a:t> [online]. 4. 5. 2017 [cit. 2019-04-30]. Dostupné z: </a:t>
            </a:r>
            <a:r>
              <a:rPr lang="cs-CZ" sz="2000" u="sng" dirty="0">
                <a:hlinkClick r:id="rId3"/>
              </a:rPr>
              <a:t>https://www.youtube.com/watch?v=vHXViZTxLXo</a:t>
            </a:r>
            <a:endParaRPr lang="cs-CZ" sz="2000" dirty="0"/>
          </a:p>
          <a:p>
            <a:r>
              <a:rPr lang="cs-CZ" sz="2000" dirty="0"/>
              <a:t>WATSON, </a:t>
            </a:r>
            <a:r>
              <a:rPr lang="cs-CZ" sz="2000" dirty="0" err="1"/>
              <a:t>Gordon</a:t>
            </a:r>
            <a:r>
              <a:rPr lang="cs-CZ" sz="2000" dirty="0"/>
              <a:t>. </a:t>
            </a:r>
            <a:r>
              <a:rPr lang="cs-CZ" sz="2000" dirty="0" err="1"/>
              <a:t>EthaneBonding</a:t>
            </a:r>
            <a:r>
              <a:rPr lang="cs-CZ" sz="2000" dirty="0"/>
              <a:t>. In: </a:t>
            </a:r>
            <a:r>
              <a:rPr lang="cs-CZ" sz="2000" i="1" dirty="0" err="1"/>
              <a:t>YouTube</a:t>
            </a:r>
            <a:r>
              <a:rPr lang="cs-CZ" sz="2000" dirty="0"/>
              <a:t> [online]. 22. 11. 2012 [cit. 2019-04-30]. Dostupné z: </a:t>
            </a:r>
            <a:r>
              <a:rPr lang="cs-CZ" sz="2000" u="sng" dirty="0">
                <a:hlinkClick r:id="rId4"/>
              </a:rPr>
              <a:t>https://www.youtube.com/watch?v=0l2bWZ_MmwY&amp;list=PLKSufNOH_UwLZD7H1a0Xb3CbegyVScZAD&amp;index=12</a:t>
            </a:r>
            <a:endParaRPr lang="cs-CZ" sz="2000" dirty="0"/>
          </a:p>
          <a:p>
            <a:r>
              <a:rPr lang="cs-CZ" sz="2000" dirty="0"/>
              <a:t>Google Play [online]. </a:t>
            </a:r>
            <a:r>
              <a:rPr lang="cs-CZ" sz="2000" i="1" dirty="0"/>
              <a:t>ChemTube3D</a:t>
            </a:r>
            <a:r>
              <a:rPr lang="cs-CZ" sz="2000" dirty="0"/>
              <a:t> 24. listopadu 2013 [přístup 30. 4. 2019]. Dostupné z: </a:t>
            </a:r>
            <a:r>
              <a:rPr lang="cs-CZ" sz="2000" u="sng" dirty="0">
                <a:hlinkClick r:id="rId5"/>
              </a:rPr>
              <a:t>https://</a:t>
            </a:r>
            <a:r>
              <a:rPr lang="cs-CZ" sz="2000" u="sng" dirty="0" smtClean="0">
                <a:hlinkClick r:id="rId5"/>
              </a:rPr>
              <a:t>play.google.com/store/apps/details?id=www.chemtube3d.com</a:t>
            </a:r>
            <a:endParaRPr lang="cs-CZ" sz="2000" u="sng" dirty="0" smtClean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Zdroje obrázků obsažené v pracovním listu:</a:t>
            </a:r>
          </a:p>
          <a:p>
            <a:r>
              <a:rPr lang="cs-CZ" sz="2000" dirty="0"/>
              <a:t>ELUC Chemie [online]. 28. 8. 2015 [přístup 30. 4. 2019]. Dostupné z: </a:t>
            </a:r>
            <a:r>
              <a:rPr lang="cs-CZ" sz="2000" u="sng" dirty="0">
                <a:hlinkClick r:id="rId6"/>
              </a:rPr>
              <a:t>https://eluc.kr-olomoucky.cz/verejne/ucebnice/26/lekce</a:t>
            </a:r>
            <a:endParaRPr lang="cs-CZ" sz="2000" dirty="0"/>
          </a:p>
          <a:p>
            <a:r>
              <a:rPr lang="cs-CZ" sz="2000" dirty="0"/>
              <a:t>BŘÍŽĎALA, Jan. </a:t>
            </a:r>
            <a:r>
              <a:rPr lang="cs-CZ" sz="2000" i="1" dirty="0"/>
              <a:t>E-</a:t>
            </a:r>
            <a:r>
              <a:rPr lang="cs-CZ" sz="2000" i="1" dirty="0" err="1"/>
              <a:t>ChemBook</a:t>
            </a:r>
            <a:r>
              <a:rPr lang="cs-CZ" sz="2000" i="1" dirty="0"/>
              <a:t>: Multimediální učebnice pro gymnázia</a:t>
            </a:r>
            <a:r>
              <a:rPr lang="cs-CZ" sz="2000" dirty="0"/>
              <a:t> [online]. [přístup 30. 4. 2019]. Dostupné z: </a:t>
            </a:r>
            <a:r>
              <a:rPr lang="cs-CZ" sz="2000" u="sng" dirty="0">
                <a:hlinkClick r:id="rId7"/>
              </a:rPr>
              <a:t>http://e-chembook.eu/</a:t>
            </a:r>
            <a:endParaRPr lang="cs-CZ" sz="2000" dirty="0"/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7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42367" r="23057" b="25414"/>
          <a:stretch/>
        </p:blipFill>
        <p:spPr>
          <a:xfrm>
            <a:off x="4077325" y="1899873"/>
            <a:ext cx="2683026" cy="22342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Jaké 3 typy acyklických uhlovodíků známe?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Alkany</a:t>
            </a:r>
          </a:p>
          <a:p>
            <a:r>
              <a:rPr lang="cs-CZ" dirty="0" smtClean="0"/>
              <a:t>Alkeny</a:t>
            </a:r>
          </a:p>
          <a:p>
            <a:r>
              <a:rPr lang="cs-CZ" dirty="0" err="1" smtClean="0"/>
              <a:t>Alkyny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Obrázek 26" descr="Screenshot_20190319-0029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30971" r="23306" b="29561"/>
          <a:stretch>
            <a:fillRect/>
          </a:stretch>
        </p:blipFill>
        <p:spPr bwMode="auto">
          <a:xfrm>
            <a:off x="775490" y="3808514"/>
            <a:ext cx="2156105" cy="2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27" descr="Screenshot_20190319-003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30750" r="15717" b="28157"/>
          <a:stretch>
            <a:fillRect/>
          </a:stretch>
        </p:blipFill>
        <p:spPr bwMode="auto">
          <a:xfrm rot="-5400000">
            <a:off x="5113256" y="4460908"/>
            <a:ext cx="2076899" cy="21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14300" y="2390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14300" y="401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85157" y="2890240"/>
            <a:ext cx="3021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Alkany</a:t>
            </a:r>
          </a:p>
          <a:p>
            <a:pPr algn="ctr"/>
            <a:r>
              <a:rPr lang="cs-CZ" sz="2800" dirty="0" err="1" smtClean="0"/>
              <a:t>Ethan</a:t>
            </a:r>
            <a:endParaRPr lang="cs-CZ" sz="2800" dirty="0" smtClean="0"/>
          </a:p>
          <a:p>
            <a:pPr algn="ctr"/>
            <a:r>
              <a:rPr lang="cs-CZ" sz="2800" dirty="0"/>
              <a:t>Jednoduchá </a:t>
            </a:r>
            <a:r>
              <a:rPr lang="cs-CZ" sz="2800" dirty="0" smtClean="0"/>
              <a:t>vazba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34675" y="5291432"/>
            <a:ext cx="2512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Alkyny</a:t>
            </a:r>
            <a:endParaRPr lang="cs-CZ" sz="2800" dirty="0" smtClean="0"/>
          </a:p>
          <a:p>
            <a:pPr algn="ctr"/>
            <a:r>
              <a:rPr lang="cs-CZ" sz="2800" dirty="0" smtClean="0"/>
              <a:t>Ethyn</a:t>
            </a:r>
          </a:p>
          <a:p>
            <a:pPr algn="ctr"/>
            <a:r>
              <a:rPr lang="cs-CZ" sz="2800" dirty="0"/>
              <a:t>Trojná </a:t>
            </a:r>
            <a:r>
              <a:rPr lang="cs-CZ" sz="2800" dirty="0" smtClean="0"/>
              <a:t>vazba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027369" y="4620300"/>
            <a:ext cx="2901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Alkeny</a:t>
            </a:r>
          </a:p>
          <a:p>
            <a:pPr algn="ctr"/>
            <a:r>
              <a:rPr lang="cs-CZ" sz="2800" dirty="0" err="1" smtClean="0"/>
              <a:t>Ethen</a:t>
            </a:r>
            <a:endParaRPr lang="cs-CZ" sz="2800" dirty="0" smtClean="0"/>
          </a:p>
          <a:p>
            <a:pPr algn="ctr"/>
            <a:r>
              <a:rPr lang="cs-CZ" sz="2800" dirty="0"/>
              <a:t>Dvojná </a:t>
            </a:r>
            <a:r>
              <a:rPr lang="cs-CZ" sz="2800" dirty="0" smtClean="0"/>
              <a:t>vazba</a:t>
            </a:r>
            <a:endParaRPr lang="cs-CZ" sz="2800" dirty="0"/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8911920" y="3249356"/>
            <a:ext cx="2927980" cy="2390746"/>
          </a:xfrm>
          <a:prstGeom prst="wedgeRoundRectCallout">
            <a:avLst>
              <a:gd name="adj1" fmla="val 43679"/>
              <a:gd name="adj2" fmla="val 74292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cs-CZ" sz="4400">
              <a:solidFill>
                <a:schemeClr val="dk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9182554" y="3386914"/>
            <a:ext cx="2582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Jaký je mezi jednotlivými typy vazeb rozdíl a co je jeho příčinou?</a:t>
            </a:r>
          </a:p>
        </p:txBody>
      </p:sp>
      <p:sp>
        <p:nvSpPr>
          <p:cNvPr id="12" name="Tlačítko akce: Nápověda 11">
            <a:hlinkClick r:id="" action="ppaction://noaction" highlightClick="1"/>
          </p:cNvPr>
          <p:cNvSpPr/>
          <p:nvPr/>
        </p:nvSpPr>
        <p:spPr>
          <a:xfrm>
            <a:off x="8911920" y="3612341"/>
            <a:ext cx="599080" cy="618283"/>
          </a:xfrm>
          <a:prstGeom prst="actionButtonHelp">
            <a:avLst/>
          </a:prstGeom>
          <a:gradFill flip="none" rotWithShape="1">
            <a:gsLst>
              <a:gs pos="0">
                <a:srgbClr val="660066">
                  <a:tint val="66000"/>
                  <a:satMod val="160000"/>
                </a:srgbClr>
              </a:gs>
              <a:gs pos="50000">
                <a:srgbClr val="660066">
                  <a:tint val="44500"/>
                  <a:satMod val="160000"/>
                </a:srgbClr>
              </a:gs>
              <a:gs pos="100000">
                <a:srgbClr val="6600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7030A0"/>
            </a:solidFill>
          </a:ln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cs-CZ" sz="44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9" grpId="0"/>
      <p:bldP spid="14" grpId="0"/>
      <p:bldP spid="15" grpId="0"/>
      <p:bldP spid="10" grpId="0" animBg="1"/>
      <p:bldP spid="19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2092082"/>
            <a:ext cx="11281893" cy="3296992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9" y="2162194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378155" cy="132556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… za vším hledejme uhlík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733996"/>
            <a:ext cx="10515600" cy="1121340"/>
          </a:xfrm>
        </p:spPr>
        <p:txBody>
          <a:bodyPr/>
          <a:lstStyle/>
          <a:p>
            <a:r>
              <a:rPr lang="cs-CZ" dirty="0" smtClean="0"/>
              <a:t>Zapište elektronovou konfiguraci uhlíku: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5561052" y="3277974"/>
            <a:ext cx="1895472" cy="618371"/>
            <a:chOff x="3505468" y="961924"/>
            <a:chExt cx="2493983" cy="803545"/>
          </a:xfrm>
        </p:grpSpPr>
        <p:sp>
          <p:nvSpPr>
            <p:cNvPr id="37" name="Obdélník 36"/>
            <p:cNvSpPr/>
            <p:nvPr/>
          </p:nvSpPr>
          <p:spPr>
            <a:xfrm>
              <a:off x="3505468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336796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168124" y="961924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31" name="Obdélník 30"/>
          <p:cNvSpPr/>
          <p:nvPr/>
        </p:nvSpPr>
        <p:spPr>
          <a:xfrm>
            <a:off x="4674342" y="3281784"/>
            <a:ext cx="609602" cy="613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32" name="TextovéPole 22"/>
          <p:cNvSpPr txBox="1"/>
          <p:nvPr/>
        </p:nvSpPr>
        <p:spPr>
          <a:xfrm>
            <a:off x="2843632" y="3395990"/>
            <a:ext cx="986160" cy="7670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40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4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ovéPole 24"/>
          <p:cNvSpPr txBox="1"/>
          <p:nvPr/>
        </p:nvSpPr>
        <p:spPr>
          <a:xfrm>
            <a:off x="3829792" y="3896345"/>
            <a:ext cx="3216275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        </a:t>
            </a: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2s              2p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3817264" y="3282419"/>
            <a:ext cx="626973" cy="613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35" name="Levá složená závorka 34"/>
          <p:cNvSpPr/>
          <p:nvPr/>
        </p:nvSpPr>
        <p:spPr>
          <a:xfrm rot="16200000">
            <a:off x="6052697" y="3018903"/>
            <a:ext cx="280355" cy="2926247"/>
          </a:xfrm>
          <a:prstGeom prst="leftBrace">
            <a:avLst>
              <a:gd name="adj1" fmla="val 1793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6" name="TextovéPole 26"/>
          <p:cNvSpPr txBox="1"/>
          <p:nvPr/>
        </p:nvSpPr>
        <p:spPr>
          <a:xfrm>
            <a:off x="4444237" y="4808685"/>
            <a:ext cx="417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 vrstva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10846556" y="6139812"/>
            <a:ext cx="1105196" cy="6550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ovéPole 16">
            <a:hlinkClick r:id="rId3" action="ppaction://hlinksldjump"/>
          </p:cNvPr>
          <p:cNvSpPr txBox="1"/>
          <p:nvPr/>
        </p:nvSpPr>
        <p:spPr>
          <a:xfrm>
            <a:off x="10846556" y="6294068"/>
            <a:ext cx="110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4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709186" y="1518209"/>
            <a:ext cx="11281893" cy="3296992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378155" cy="132556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… za vším hledejme uhlík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3949"/>
          </a:xfrm>
        </p:spPr>
        <p:txBody>
          <a:bodyPr/>
          <a:lstStyle/>
          <a:p>
            <a:r>
              <a:rPr lang="cs-CZ" dirty="0" smtClean="0"/>
              <a:t>Elektronová konfigurace uhlíku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9214399" y="2652612"/>
            <a:ext cx="2493983" cy="803545"/>
            <a:chOff x="9433728" y="1985040"/>
            <a:chExt cx="2493983" cy="803545"/>
          </a:xfrm>
        </p:grpSpPr>
        <p:grpSp>
          <p:nvGrpSpPr>
            <p:cNvPr id="5" name="Skupina 4"/>
            <p:cNvGrpSpPr/>
            <p:nvPr/>
          </p:nvGrpSpPr>
          <p:grpSpPr>
            <a:xfrm>
              <a:off x="9433728" y="1985040"/>
              <a:ext cx="831327" cy="803545"/>
              <a:chOff x="4656785" y="4897147"/>
              <a:chExt cx="1223493" cy="1146220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4656785" y="4897147"/>
                <a:ext cx="1223493" cy="1146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1" name="Přímá spojnice se šipkou 10"/>
              <p:cNvCxnSpPr/>
              <p:nvPr/>
            </p:nvCxnSpPr>
            <p:spPr>
              <a:xfrm flipV="1">
                <a:off x="5074276" y="5103208"/>
                <a:ext cx="0" cy="6914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Skupina 5"/>
            <p:cNvGrpSpPr/>
            <p:nvPr/>
          </p:nvGrpSpPr>
          <p:grpSpPr>
            <a:xfrm>
              <a:off x="10265056" y="1985040"/>
              <a:ext cx="831327" cy="803545"/>
              <a:chOff x="4656785" y="4897147"/>
              <a:chExt cx="1223493" cy="1146220"/>
            </a:xfrm>
          </p:grpSpPr>
          <p:sp>
            <p:nvSpPr>
              <p:cNvPr id="8" name="Obdélník 7"/>
              <p:cNvSpPr/>
              <p:nvPr/>
            </p:nvSpPr>
            <p:spPr>
              <a:xfrm>
                <a:off x="4656785" y="4897147"/>
                <a:ext cx="1223493" cy="1146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" name="Přímá spojnice se šipkou 8"/>
              <p:cNvCxnSpPr/>
              <p:nvPr/>
            </p:nvCxnSpPr>
            <p:spPr>
              <a:xfrm flipV="1">
                <a:off x="5074276" y="5103208"/>
                <a:ext cx="0" cy="6914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Obdélník 6"/>
            <p:cNvSpPr/>
            <p:nvPr/>
          </p:nvSpPr>
          <p:spPr>
            <a:xfrm>
              <a:off x="11096384" y="1985040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8230310" y="2637653"/>
            <a:ext cx="831327" cy="803545"/>
            <a:chOff x="4656785" y="4897147"/>
            <a:chExt cx="1223493" cy="1146220"/>
          </a:xfrm>
        </p:grpSpPr>
        <p:sp>
          <p:nvSpPr>
            <p:cNvPr id="17" name="Obdélník 16"/>
            <p:cNvSpPr/>
            <p:nvPr/>
          </p:nvSpPr>
          <p:spPr>
            <a:xfrm>
              <a:off x="4656785" y="4897147"/>
              <a:ext cx="1223493" cy="1146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 flipV="1">
              <a:off x="5074276" y="5103208"/>
              <a:ext cx="0" cy="6914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 rot="10800000" flipV="1">
              <a:off x="5482107" y="5124545"/>
              <a:ext cx="0" cy="6914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ovéPole 22"/>
          <p:cNvSpPr txBox="1"/>
          <p:nvPr/>
        </p:nvSpPr>
        <p:spPr>
          <a:xfrm>
            <a:off x="5708931" y="1690688"/>
            <a:ext cx="982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aseline="-25000" dirty="0" smtClean="0"/>
              <a:t>6</a:t>
            </a:r>
            <a:r>
              <a:rPr lang="cs-CZ" sz="5400" dirty="0" smtClean="0"/>
              <a:t>C</a:t>
            </a:r>
            <a:endParaRPr lang="cs-CZ" sz="5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803043" y="2493390"/>
            <a:ext cx="155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[He]</a:t>
            </a:r>
            <a:endParaRPr lang="cs-CZ" sz="5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216354" y="1690688"/>
            <a:ext cx="3595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1s</a:t>
            </a:r>
            <a:r>
              <a:rPr lang="cs-CZ" sz="5400" baseline="30000" dirty="0" smtClean="0"/>
              <a:t>2</a:t>
            </a:r>
            <a:r>
              <a:rPr lang="cs-CZ" sz="5400" dirty="0" smtClean="0"/>
              <a:t> 2s</a:t>
            </a:r>
            <a:r>
              <a:rPr lang="cs-CZ" sz="5400" baseline="30000" dirty="0" smtClean="0"/>
              <a:t>2</a:t>
            </a:r>
            <a:r>
              <a:rPr lang="cs-CZ" sz="5400" dirty="0" smtClean="0"/>
              <a:t> 2p</a:t>
            </a:r>
            <a:r>
              <a:rPr lang="cs-CZ" sz="5400" baseline="30000" dirty="0" smtClean="0"/>
              <a:t>2</a:t>
            </a:r>
            <a:endParaRPr lang="cs-CZ" sz="5400" baseline="30000" dirty="0"/>
          </a:p>
        </p:txBody>
      </p:sp>
      <p:sp>
        <p:nvSpPr>
          <p:cNvPr id="26" name="Levá složená závorka 25"/>
          <p:cNvSpPr/>
          <p:nvPr/>
        </p:nvSpPr>
        <p:spPr>
          <a:xfrm rot="16200000">
            <a:off x="9722599" y="1802527"/>
            <a:ext cx="492940" cy="3723990"/>
          </a:xfrm>
          <a:prstGeom prst="leftBrace">
            <a:avLst>
              <a:gd name="adj1" fmla="val 5093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8645973" y="3990763"/>
            <a:ext cx="267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VALENČNÍ VRSTVA</a:t>
            </a:r>
            <a:endParaRPr lang="cs-CZ" sz="2400" dirty="0"/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 rotWithShape="1">
          <a:blip r:embed="rId3"/>
          <a:srcRect l="11867" t="8139" r="10335" b="3460"/>
          <a:stretch/>
        </p:blipFill>
        <p:spPr>
          <a:xfrm>
            <a:off x="766862" y="2983414"/>
            <a:ext cx="5894343" cy="3765594"/>
          </a:xfrm>
          <a:prstGeom prst="rect">
            <a:avLst/>
          </a:prstGeom>
        </p:spPr>
      </p:pic>
      <p:sp>
        <p:nvSpPr>
          <p:cNvPr id="22" name="Zástupný symbol pro obsah 2"/>
          <p:cNvSpPr txBox="1">
            <a:spLocks/>
          </p:cNvSpPr>
          <p:nvPr/>
        </p:nvSpPr>
        <p:spPr>
          <a:xfrm>
            <a:off x="6803042" y="5387009"/>
            <a:ext cx="5388957" cy="13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Orbitaly 2s a 2p </a:t>
            </a:r>
            <a:r>
              <a:rPr lang="cs-CZ" dirty="0" err="1" smtClean="0"/>
              <a:t>hybridizují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→ hybridizace sp</a:t>
            </a:r>
            <a:r>
              <a:rPr lang="cs-CZ" baseline="30000" dirty="0" smtClean="0"/>
              <a:t>3</a:t>
            </a:r>
            <a:r>
              <a:rPr lang="cs-CZ" dirty="0" smtClean="0"/>
              <a:t>, sp</a:t>
            </a:r>
            <a:r>
              <a:rPr lang="cs-CZ" baseline="30000" dirty="0" smtClean="0"/>
              <a:t>2</a:t>
            </a:r>
            <a:r>
              <a:rPr lang="cs-CZ" dirty="0" smtClean="0"/>
              <a:t>, </a:t>
            </a:r>
            <a:r>
              <a:rPr lang="cs-CZ" dirty="0" err="1" smtClean="0"/>
              <a:t>sp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5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54" y="2869255"/>
            <a:ext cx="5174276" cy="32458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98162" cy="132556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Hybridní orbitaly </a:t>
            </a:r>
            <a:r>
              <a:rPr lang="cs-CZ" dirty="0"/>
              <a:t>sp</a:t>
            </a:r>
            <a:r>
              <a:rPr lang="cs-CZ" baseline="30000" dirty="0"/>
              <a:t>3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41907" t="7741" r="18172" b="19972"/>
          <a:stretch/>
        </p:blipFill>
        <p:spPr>
          <a:xfrm>
            <a:off x="8843816" y="2927089"/>
            <a:ext cx="3060068" cy="31153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41736" t="8139" r="10335" b="3460"/>
          <a:stretch/>
        </p:blipFill>
        <p:spPr>
          <a:xfrm>
            <a:off x="290401" y="2923995"/>
            <a:ext cx="3010265" cy="3121552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9899050" y="101658"/>
            <a:ext cx="2112600" cy="1187420"/>
            <a:chOff x="2801291" y="1597522"/>
            <a:chExt cx="3361253" cy="1333014"/>
          </a:xfrm>
        </p:grpSpPr>
        <p:grpSp>
          <p:nvGrpSpPr>
            <p:cNvPr id="25" name="Skupina 24"/>
            <p:cNvGrpSpPr/>
            <p:nvPr/>
          </p:nvGrpSpPr>
          <p:grpSpPr>
            <a:xfrm>
              <a:off x="3755040" y="2175682"/>
              <a:ext cx="2407504" cy="747403"/>
              <a:chOff x="9433728" y="1985040"/>
              <a:chExt cx="2493983" cy="803545"/>
            </a:xfrm>
          </p:grpSpPr>
          <p:grpSp>
            <p:nvGrpSpPr>
              <p:cNvPr id="26" name="Skupina 25"/>
              <p:cNvGrpSpPr/>
              <p:nvPr/>
            </p:nvGrpSpPr>
            <p:grpSpPr>
              <a:xfrm>
                <a:off x="9433728" y="1985040"/>
                <a:ext cx="831327" cy="803545"/>
                <a:chOff x="4656785" y="4897147"/>
                <a:chExt cx="1223493" cy="1146220"/>
              </a:xfrm>
            </p:grpSpPr>
            <p:sp>
              <p:nvSpPr>
                <p:cNvPr id="31" name="Obdélník 30"/>
                <p:cNvSpPr/>
                <p:nvPr/>
              </p:nvSpPr>
              <p:spPr>
                <a:xfrm>
                  <a:off x="4656785" y="4897147"/>
                  <a:ext cx="1223493" cy="114622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cxnSp>
              <p:nvCxnSpPr>
                <p:cNvPr id="32" name="Přímá spojnice se šipkou 31"/>
                <p:cNvCxnSpPr/>
                <p:nvPr/>
              </p:nvCxnSpPr>
              <p:spPr>
                <a:xfrm flipV="1">
                  <a:off x="5074276" y="5103208"/>
                  <a:ext cx="0" cy="691424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Skupina 26"/>
              <p:cNvGrpSpPr/>
              <p:nvPr/>
            </p:nvGrpSpPr>
            <p:grpSpPr>
              <a:xfrm>
                <a:off x="10265056" y="1985040"/>
                <a:ext cx="831327" cy="803545"/>
                <a:chOff x="4656785" y="4897147"/>
                <a:chExt cx="1223493" cy="1146220"/>
              </a:xfrm>
            </p:grpSpPr>
            <p:sp>
              <p:nvSpPr>
                <p:cNvPr id="29" name="Obdélník 28"/>
                <p:cNvSpPr/>
                <p:nvPr/>
              </p:nvSpPr>
              <p:spPr>
                <a:xfrm>
                  <a:off x="4656785" y="4897147"/>
                  <a:ext cx="1223493" cy="114622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0" name="Přímá spojnice se šipkou 29"/>
                <p:cNvCxnSpPr/>
                <p:nvPr/>
              </p:nvCxnSpPr>
              <p:spPr>
                <a:xfrm flipV="1">
                  <a:off x="5074276" y="5103208"/>
                  <a:ext cx="0" cy="691424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Obdélník 27"/>
              <p:cNvSpPr/>
              <p:nvPr/>
            </p:nvSpPr>
            <p:spPr>
              <a:xfrm>
                <a:off x="11096384" y="1985040"/>
                <a:ext cx="831327" cy="8035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3" name="Skupina 32"/>
            <p:cNvGrpSpPr/>
            <p:nvPr/>
          </p:nvGrpSpPr>
          <p:grpSpPr>
            <a:xfrm>
              <a:off x="2801291" y="2168230"/>
              <a:ext cx="816831" cy="762306"/>
              <a:chOff x="4656785" y="4897147"/>
              <a:chExt cx="1223493" cy="1146220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4656785" y="4897147"/>
                <a:ext cx="1223493" cy="1146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5" name="Přímá spojnice se šipkou 34"/>
              <p:cNvCxnSpPr/>
              <p:nvPr/>
            </p:nvCxnSpPr>
            <p:spPr>
              <a:xfrm flipV="1">
                <a:off x="4959870" y="5103625"/>
                <a:ext cx="0" cy="691423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se šipkou 35"/>
              <p:cNvCxnSpPr/>
              <p:nvPr/>
            </p:nvCxnSpPr>
            <p:spPr>
              <a:xfrm rot="10800000" flipV="1">
                <a:off x="5540045" y="5103625"/>
                <a:ext cx="0" cy="691423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ovéPole 36"/>
            <p:cNvSpPr txBox="1"/>
            <p:nvPr/>
          </p:nvSpPr>
          <p:spPr>
            <a:xfrm>
              <a:off x="2831920" y="1597522"/>
              <a:ext cx="3156054" cy="603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/>
                <a:t>2s</a:t>
              </a:r>
              <a:r>
                <a:rPr lang="cs-CZ" sz="3200" baseline="30000" dirty="0" smtClean="0"/>
                <a:t>2</a:t>
              </a:r>
              <a:r>
                <a:rPr lang="cs-CZ" sz="3200" dirty="0" smtClean="0"/>
                <a:t>      2p</a:t>
              </a:r>
              <a:r>
                <a:rPr lang="cs-CZ" sz="3200" baseline="30000" dirty="0" smtClean="0"/>
                <a:t>2</a:t>
              </a:r>
              <a:endParaRPr lang="cs-CZ" sz="3200" baseline="30000" dirty="0"/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7842011" y="526417"/>
            <a:ext cx="2065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El. konfigurace</a:t>
            </a:r>
          </a:p>
          <a:p>
            <a:r>
              <a:rPr lang="cs-CZ" sz="2000" dirty="0" smtClean="0"/>
              <a:t>valenční vrstvy C: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54842" y="6311900"/>
            <a:ext cx="433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hlinkClick r:id="rId6"/>
              </a:rPr>
              <a:t>https://</a:t>
            </a:r>
            <a:r>
              <a:rPr lang="cs-CZ" sz="1600" dirty="0" smtClean="0">
                <a:hlinkClick r:id="rId6"/>
              </a:rPr>
              <a:t>www.youtube.com/watch?v=vHXViZTxLXo</a:t>
            </a:r>
            <a:endParaRPr lang="cs-CZ" sz="1600" dirty="0" smtClean="0"/>
          </a:p>
          <a:p>
            <a:r>
              <a:rPr lang="cs-CZ" sz="1600" dirty="0" smtClean="0"/>
              <a:t>1:02 – 4:06</a:t>
            </a:r>
            <a:endParaRPr lang="cs-CZ" sz="1600" dirty="0"/>
          </a:p>
        </p:txBody>
      </p:sp>
      <p:sp>
        <p:nvSpPr>
          <p:cNvPr id="39" name="Tlačítko akce: Dopředu nebo Další 38">
            <a:hlinkClick r:id="" action="ppaction://noaction" highlightClick="1"/>
          </p:cNvPr>
          <p:cNvSpPr/>
          <p:nvPr/>
        </p:nvSpPr>
        <p:spPr>
          <a:xfrm>
            <a:off x="68239" y="6441066"/>
            <a:ext cx="286603" cy="3264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6864594" y="2393963"/>
            <a:ext cx="274266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Hybridní orbitaly sp</a:t>
            </a:r>
            <a:r>
              <a:rPr lang="cs-CZ" sz="2400" baseline="30000" dirty="0" smtClean="0"/>
              <a:t>3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2349" y="1596174"/>
            <a:ext cx="906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Energetické sjednocení orbitalů o rozdílné energii = </a:t>
            </a:r>
            <a:r>
              <a:rPr lang="cs-CZ" sz="2400" b="1" dirty="0" smtClean="0"/>
              <a:t>hybridizace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895833" y="6131651"/>
            <a:ext cx="6296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Důsledkem </a:t>
            </a:r>
            <a:r>
              <a:rPr lang="cs-CZ" sz="2000" dirty="0" smtClean="0"/>
              <a:t>hybridizace je </a:t>
            </a:r>
            <a:r>
              <a:rPr lang="cs-CZ" sz="2000" dirty="0"/>
              <a:t>změna prostorového tvaru orbitalů na tvar orbitalů hybridních. </a:t>
            </a:r>
            <a:r>
              <a:rPr lang="cs-CZ" sz="2000" dirty="0" smtClean="0"/>
              <a:t>(zde </a:t>
            </a:r>
            <a:r>
              <a:rPr lang="cs-CZ" sz="2000" b="1" dirty="0" smtClean="0"/>
              <a:t>čtyřstěn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1398328" y="2391466"/>
            <a:ext cx="384391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Nehybridizované</a:t>
            </a:r>
            <a:r>
              <a:rPr lang="cs-CZ" sz="2400" dirty="0" smtClean="0"/>
              <a:t> orbitaly sp</a:t>
            </a:r>
            <a:r>
              <a:rPr lang="cs-CZ" sz="2400" baseline="30000" dirty="0" smtClean="0"/>
              <a:t>3</a:t>
            </a:r>
          </a:p>
        </p:txBody>
      </p:sp>
      <p:sp>
        <p:nvSpPr>
          <p:cNvPr id="43" name="Šipka doprava 42"/>
          <p:cNvSpPr/>
          <p:nvPr/>
        </p:nvSpPr>
        <p:spPr>
          <a:xfrm>
            <a:off x="5717074" y="2355158"/>
            <a:ext cx="666436" cy="6354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2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0858" t="1170" r="25784" b="7441"/>
          <a:stretch/>
        </p:blipFill>
        <p:spPr>
          <a:xfrm>
            <a:off x="7026264" y="284591"/>
            <a:ext cx="4871764" cy="3950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98162" cy="132556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Hybridní orbitaly </a:t>
            </a:r>
            <a:r>
              <a:rPr lang="cs-CZ" dirty="0"/>
              <a:t>sp</a:t>
            </a:r>
            <a:r>
              <a:rPr lang="cs-CZ" baseline="30000" dirty="0"/>
              <a:t>3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41907" t="7741" r="18172" b="4854"/>
          <a:stretch/>
        </p:blipFill>
        <p:spPr>
          <a:xfrm>
            <a:off x="8907749" y="2950564"/>
            <a:ext cx="3168155" cy="38999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11867" t="8139" r="10335" b="3460"/>
          <a:stretch/>
        </p:blipFill>
        <p:spPr>
          <a:xfrm>
            <a:off x="412319" y="3035875"/>
            <a:ext cx="5001993" cy="3195517"/>
          </a:xfrm>
          <a:prstGeom prst="rect">
            <a:avLst/>
          </a:prstGeom>
        </p:spPr>
      </p:pic>
      <p:sp>
        <p:nvSpPr>
          <p:cNvPr id="20" name="Šipka doprava 19"/>
          <p:cNvSpPr/>
          <p:nvPr/>
        </p:nvSpPr>
        <p:spPr>
          <a:xfrm>
            <a:off x="5575873" y="3647424"/>
            <a:ext cx="1140955" cy="100120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7880362" y="2033516"/>
            <a:ext cx="4017666" cy="6164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0058400" y="1485900"/>
            <a:ext cx="698259" cy="657558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5" name="Skupina 24"/>
          <p:cNvGrpSpPr/>
          <p:nvPr/>
        </p:nvGrpSpPr>
        <p:grpSpPr>
          <a:xfrm>
            <a:off x="3428585" y="2203161"/>
            <a:ext cx="2407504" cy="747403"/>
            <a:chOff x="9433728" y="1985040"/>
            <a:chExt cx="2493983" cy="803545"/>
          </a:xfrm>
        </p:grpSpPr>
        <p:grpSp>
          <p:nvGrpSpPr>
            <p:cNvPr id="26" name="Skupina 25"/>
            <p:cNvGrpSpPr/>
            <p:nvPr/>
          </p:nvGrpSpPr>
          <p:grpSpPr>
            <a:xfrm>
              <a:off x="9433728" y="1985040"/>
              <a:ext cx="831327" cy="803545"/>
              <a:chOff x="4656785" y="4897147"/>
              <a:chExt cx="1223493" cy="1146220"/>
            </a:xfrm>
          </p:grpSpPr>
          <p:sp>
            <p:nvSpPr>
              <p:cNvPr id="31" name="Obdélník 30"/>
              <p:cNvSpPr/>
              <p:nvPr/>
            </p:nvSpPr>
            <p:spPr>
              <a:xfrm>
                <a:off x="4656785" y="4897147"/>
                <a:ext cx="1223493" cy="1146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32" name="Přímá spojnice se šipkou 31"/>
              <p:cNvCxnSpPr/>
              <p:nvPr/>
            </p:nvCxnSpPr>
            <p:spPr>
              <a:xfrm flipV="1">
                <a:off x="5074276" y="5103208"/>
                <a:ext cx="0" cy="6914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/>
          </p:nvGrpSpPr>
          <p:grpSpPr>
            <a:xfrm>
              <a:off x="10265056" y="1985040"/>
              <a:ext cx="831327" cy="803545"/>
              <a:chOff x="4656785" y="4897147"/>
              <a:chExt cx="1223493" cy="1146220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4656785" y="4897147"/>
                <a:ext cx="1223493" cy="1146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nice se šipkou 29"/>
              <p:cNvCxnSpPr/>
              <p:nvPr/>
            </p:nvCxnSpPr>
            <p:spPr>
              <a:xfrm flipV="1">
                <a:off x="5074276" y="5103208"/>
                <a:ext cx="0" cy="6914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Obdélník 27"/>
            <p:cNvSpPr/>
            <p:nvPr/>
          </p:nvSpPr>
          <p:spPr>
            <a:xfrm>
              <a:off x="11096384" y="1985040"/>
              <a:ext cx="831327" cy="8035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2474836" y="2195709"/>
            <a:ext cx="816831" cy="762306"/>
            <a:chOff x="4656785" y="4897147"/>
            <a:chExt cx="1223493" cy="1146220"/>
          </a:xfrm>
        </p:grpSpPr>
        <p:sp>
          <p:nvSpPr>
            <p:cNvPr id="34" name="Obdélník 33"/>
            <p:cNvSpPr/>
            <p:nvPr/>
          </p:nvSpPr>
          <p:spPr>
            <a:xfrm>
              <a:off x="4656785" y="4897147"/>
              <a:ext cx="1223493" cy="1146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5" name="Přímá spojnice se šipkou 34"/>
            <p:cNvCxnSpPr/>
            <p:nvPr/>
          </p:nvCxnSpPr>
          <p:spPr>
            <a:xfrm flipV="1">
              <a:off x="5074276" y="5103208"/>
              <a:ext cx="0" cy="6914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 rot="10800000" flipV="1">
              <a:off x="5482107" y="5124545"/>
              <a:ext cx="0" cy="6914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ovéPole 36"/>
          <p:cNvSpPr txBox="1"/>
          <p:nvPr/>
        </p:nvSpPr>
        <p:spPr>
          <a:xfrm>
            <a:off x="2505465" y="1625001"/>
            <a:ext cx="2579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2s</a:t>
            </a:r>
            <a:r>
              <a:rPr lang="cs-CZ" sz="3200" baseline="30000" dirty="0" smtClean="0"/>
              <a:t>2</a:t>
            </a:r>
            <a:r>
              <a:rPr lang="cs-CZ" sz="3200" dirty="0" smtClean="0"/>
              <a:t>        2p</a:t>
            </a:r>
            <a:r>
              <a:rPr lang="cs-CZ" sz="3200" baseline="30000" dirty="0" smtClean="0"/>
              <a:t>2</a:t>
            </a:r>
            <a:endParaRPr lang="cs-CZ" sz="3200" baseline="300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170649" y="2143458"/>
            <a:ext cx="2742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El. konfigurace</a:t>
            </a:r>
          </a:p>
          <a:p>
            <a:r>
              <a:rPr lang="cs-CZ" sz="2200" dirty="0" smtClean="0"/>
              <a:t>valenční vrstvy </a:t>
            </a:r>
            <a:r>
              <a:rPr lang="cs-CZ" sz="2200" dirty="0"/>
              <a:t>C</a:t>
            </a:r>
            <a:r>
              <a:rPr lang="cs-CZ" sz="2200" dirty="0" smtClean="0"/>
              <a:t>: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54842" y="6311900"/>
            <a:ext cx="433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hlinkClick r:id="rId6"/>
              </a:rPr>
              <a:t>https://</a:t>
            </a:r>
            <a:r>
              <a:rPr lang="cs-CZ" sz="1600" dirty="0" smtClean="0">
                <a:hlinkClick r:id="rId6"/>
              </a:rPr>
              <a:t>www.youtube.com/watch?v=vHXViZTxLXo</a:t>
            </a:r>
            <a:endParaRPr lang="cs-CZ" sz="1600" dirty="0" smtClean="0"/>
          </a:p>
          <a:p>
            <a:r>
              <a:rPr lang="cs-CZ" sz="1600" dirty="0" smtClean="0"/>
              <a:t>1:02 – 4:06</a:t>
            </a:r>
            <a:endParaRPr lang="cs-CZ" sz="1600" dirty="0"/>
          </a:p>
        </p:txBody>
      </p:sp>
      <p:sp>
        <p:nvSpPr>
          <p:cNvPr id="39" name="Tlačítko akce: Dopředu nebo Další 38">
            <a:hlinkClick r:id="" action="ppaction://noaction" highlightClick="1"/>
          </p:cNvPr>
          <p:cNvSpPr/>
          <p:nvPr/>
        </p:nvSpPr>
        <p:spPr>
          <a:xfrm>
            <a:off x="68239" y="6441066"/>
            <a:ext cx="286603" cy="3264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8209490" y="2959873"/>
            <a:ext cx="698259" cy="657558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6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ový bublinový popisek 27"/>
          <p:cNvSpPr/>
          <p:nvPr/>
        </p:nvSpPr>
        <p:spPr>
          <a:xfrm>
            <a:off x="586356" y="1431235"/>
            <a:ext cx="11281893" cy="4628371"/>
          </a:xfrm>
          <a:prstGeom prst="wedgeRoundRectCallout">
            <a:avLst>
              <a:gd name="adj1" fmla="val -47774"/>
              <a:gd name="adj2" fmla="val 65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838198" y="1565271"/>
            <a:ext cx="1986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Pracovní list</a:t>
            </a:r>
            <a:endParaRPr kumimoji="0" lang="cs-CZ" alt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919" y="2006847"/>
            <a:ext cx="11030051" cy="4155413"/>
          </a:xfrm>
        </p:spPr>
        <p:txBody>
          <a:bodyPr>
            <a:noAutofit/>
          </a:bodyPr>
          <a:lstStyle/>
          <a:p>
            <a:r>
              <a:rPr lang="cs-CZ" dirty="0"/>
              <a:t>Spojením </a:t>
            </a:r>
            <a:r>
              <a:rPr lang="cs-CZ" dirty="0" smtClean="0"/>
              <a:t>……. </a:t>
            </a:r>
            <a:r>
              <a:rPr lang="cs-CZ" dirty="0"/>
              <a:t>orbitalu </a:t>
            </a:r>
            <a:r>
              <a:rPr lang="cs-CZ" u="sng" dirty="0"/>
              <a:t>s</a:t>
            </a:r>
            <a:r>
              <a:rPr lang="cs-CZ" dirty="0"/>
              <a:t> a </a:t>
            </a:r>
            <a:r>
              <a:rPr lang="cs-CZ" dirty="0" smtClean="0"/>
              <a:t>……. orbitalu </a:t>
            </a:r>
            <a:r>
              <a:rPr lang="cs-CZ" u="sng" dirty="0"/>
              <a:t>p</a:t>
            </a:r>
            <a:r>
              <a:rPr lang="cs-CZ" dirty="0"/>
              <a:t> vzniknou 4 hybridní </a:t>
            </a:r>
            <a:r>
              <a:rPr lang="cs-CZ" dirty="0" smtClean="0"/>
              <a:t>orbitaly ……</a:t>
            </a:r>
            <a:endParaRPr lang="cs-CZ" dirty="0"/>
          </a:p>
          <a:p>
            <a:r>
              <a:rPr lang="cs-CZ" dirty="0"/>
              <a:t>Jedná se o hybridizaci </a:t>
            </a:r>
            <a:r>
              <a:rPr lang="cs-CZ" dirty="0" smtClean="0"/>
              <a:t>……..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Tuto </a:t>
            </a:r>
            <a:r>
              <a:rPr lang="cs-CZ" dirty="0"/>
              <a:t>hybridizaci nalezneme v molekulách …………………… a </a:t>
            </a:r>
            <a:r>
              <a:rPr lang="cs-CZ" dirty="0" smtClean="0"/>
              <a:t>……………………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73" y="3127222"/>
            <a:ext cx="2631674" cy="216173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385" y="3164259"/>
            <a:ext cx="3251663" cy="2162514"/>
          </a:xfrm>
          <a:prstGeom prst="rect">
            <a:avLst/>
          </a:prstGeom>
        </p:spPr>
      </p:pic>
      <p:sp>
        <p:nvSpPr>
          <p:cNvPr id="91" name="Šipka doprava 90"/>
          <p:cNvSpPr/>
          <p:nvPr/>
        </p:nvSpPr>
        <p:spPr>
          <a:xfrm>
            <a:off x="5325838" y="4014809"/>
            <a:ext cx="664263" cy="60048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+mn-lt"/>
              </a:rPr>
              <a:t>Hybridní </a:t>
            </a:r>
            <a:r>
              <a:rPr lang="cs-CZ" dirty="0">
                <a:latin typeface="+mn-lt"/>
              </a:rPr>
              <a:t>orbitaly sp</a:t>
            </a:r>
            <a:r>
              <a:rPr lang="cs-CZ" baseline="30000" dirty="0">
                <a:latin typeface="+mn-lt"/>
              </a:rPr>
              <a:t>3</a:t>
            </a:r>
            <a:endParaRPr lang="cs-CZ" dirty="0">
              <a:latin typeface="+mn-lt"/>
            </a:endParaRPr>
          </a:p>
        </p:txBody>
      </p:sp>
      <p:sp>
        <p:nvSpPr>
          <p:cNvPr id="92" name="TextovéPole 24"/>
          <p:cNvSpPr txBox="1"/>
          <p:nvPr/>
        </p:nvSpPr>
        <p:spPr>
          <a:xfrm>
            <a:off x="3653361" y="4743129"/>
            <a:ext cx="616226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TextovéPole 24"/>
          <p:cNvSpPr txBox="1"/>
          <p:nvPr/>
        </p:nvSpPr>
        <p:spPr>
          <a:xfrm>
            <a:off x="4711591" y="3335774"/>
            <a:ext cx="576604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TextovéPole 24"/>
          <p:cNvSpPr txBox="1"/>
          <p:nvPr/>
        </p:nvSpPr>
        <p:spPr>
          <a:xfrm>
            <a:off x="9887703" y="4069472"/>
            <a:ext cx="871465" cy="545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cs-CZ" sz="28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0846556" y="6139812"/>
            <a:ext cx="1105196" cy="655092"/>
            <a:chOff x="10846556" y="6139812"/>
            <a:chExt cx="1105196" cy="655092"/>
          </a:xfrm>
        </p:grpSpPr>
        <p:sp>
          <p:nvSpPr>
            <p:cNvPr id="4" name="Šipka doprava 3"/>
            <p:cNvSpPr/>
            <p:nvPr/>
          </p:nvSpPr>
          <p:spPr>
            <a:xfrm>
              <a:off x="10846556" y="6139812"/>
              <a:ext cx="1105196" cy="65509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" name="TextovéPole 1">
              <a:hlinkClick r:id="rId5" action="ppaction://hlinksldjump"/>
            </p:cNvPr>
            <p:cNvSpPr txBox="1"/>
            <p:nvPr/>
          </p:nvSpPr>
          <p:spPr>
            <a:xfrm>
              <a:off x="10846556" y="6294068"/>
              <a:ext cx="1105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Řešení 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5764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Methan</a:t>
            </a:r>
            <a:r>
              <a:rPr lang="cs-CZ" dirty="0"/>
              <a:t>, </a:t>
            </a:r>
            <a:r>
              <a:rPr lang="cs-CZ" dirty="0" err="1"/>
              <a:t>Ethan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17442" cy="4351338"/>
          </a:xfrm>
        </p:spPr>
        <p:txBody>
          <a:bodyPr/>
          <a:lstStyle/>
          <a:p>
            <a:r>
              <a:rPr lang="cs-CZ" dirty="0" smtClean="0"/>
              <a:t>4 hybridní orbitaly sp</a:t>
            </a:r>
            <a:r>
              <a:rPr lang="cs-CZ" baseline="30000" dirty="0" smtClean="0"/>
              <a:t>3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0" y="2611723"/>
            <a:ext cx="5915839" cy="332603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55642" y="1657616"/>
            <a:ext cx="49571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σ</a:t>
            </a:r>
            <a:r>
              <a:rPr lang="cs-CZ" sz="2800" b="1" dirty="0" smtClean="0"/>
              <a:t> vazba </a:t>
            </a:r>
            <a:r>
              <a:rPr lang="cs-CZ" sz="2800" dirty="0" smtClean="0"/>
              <a:t>– překryvem sp</a:t>
            </a:r>
            <a:r>
              <a:rPr lang="cs-CZ" sz="2800" baseline="30000" dirty="0" smtClean="0"/>
              <a:t>3 </a:t>
            </a:r>
            <a:r>
              <a:rPr lang="cs-CZ" sz="2800" dirty="0" smtClean="0"/>
              <a:t>orbitalů</a:t>
            </a:r>
            <a:endParaRPr lang="cs-CZ" sz="2800" baseline="30000" dirty="0"/>
          </a:p>
          <a:p>
            <a:r>
              <a:rPr lang="cs-CZ" sz="2800" dirty="0" smtClean="0"/>
              <a:t>	= jednoduchá vazba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197" y="2585797"/>
            <a:ext cx="2757596" cy="35792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54842" y="6311900"/>
            <a:ext cx="433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hlinkClick r:id="rId4"/>
              </a:rPr>
              <a:t>https://</a:t>
            </a:r>
            <a:r>
              <a:rPr lang="cs-CZ" sz="1600" dirty="0" smtClean="0">
                <a:hlinkClick r:id="rId4"/>
              </a:rPr>
              <a:t>www.youtube.com/watch?v=vHXViZTxLXo</a:t>
            </a:r>
            <a:endParaRPr lang="cs-CZ" sz="1600" dirty="0" smtClean="0"/>
          </a:p>
          <a:p>
            <a:r>
              <a:rPr lang="cs-CZ" sz="1600" dirty="0" smtClean="0"/>
              <a:t>4:06-5:21</a:t>
            </a:r>
            <a:endParaRPr lang="cs-CZ" sz="1600" dirty="0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68239" y="6441066"/>
            <a:ext cx="286603" cy="3264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139800" y="6311900"/>
            <a:ext cx="4052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www.youtube.com/watch?v=0l2bWZ_MmwY</a:t>
            </a:r>
            <a:endParaRPr lang="cs-CZ" sz="1400" dirty="0" smtClean="0"/>
          </a:p>
          <a:p>
            <a:r>
              <a:rPr lang="cs-CZ" sz="1400" dirty="0" smtClean="0"/>
              <a:t>(pro domácí přípravu)</a:t>
            </a:r>
            <a:endParaRPr lang="cs-CZ" sz="1400" dirty="0"/>
          </a:p>
        </p:txBody>
      </p:sp>
      <p:sp>
        <p:nvSpPr>
          <p:cNvPr id="10" name="Tlačítko akce: Dopředu nebo Další 9">
            <a:hlinkClick r:id="" action="ppaction://noaction" highlightClick="1"/>
          </p:cNvPr>
          <p:cNvSpPr/>
          <p:nvPr/>
        </p:nvSpPr>
        <p:spPr>
          <a:xfrm>
            <a:off x="7853197" y="6441066"/>
            <a:ext cx="286603" cy="3264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714" y="3555615"/>
            <a:ext cx="2095568" cy="1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35" y="2851059"/>
            <a:ext cx="3699865" cy="3699865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31591" cy="4351338"/>
          </a:xfrm>
        </p:spPr>
        <p:txBody>
          <a:bodyPr/>
          <a:lstStyle/>
          <a:p>
            <a:r>
              <a:rPr lang="cs-CZ" dirty="0"/>
              <a:t>3 sp</a:t>
            </a:r>
            <a:r>
              <a:rPr lang="cs-CZ" baseline="30000" dirty="0"/>
              <a:t>2</a:t>
            </a:r>
            <a:r>
              <a:rPr lang="cs-CZ" dirty="0"/>
              <a:t> </a:t>
            </a:r>
            <a:r>
              <a:rPr lang="cs-CZ" dirty="0" smtClean="0"/>
              <a:t>hybridní orbitaly</a:t>
            </a:r>
            <a:endParaRPr lang="cs-CZ" dirty="0"/>
          </a:p>
          <a:p>
            <a:r>
              <a:rPr lang="el-GR" dirty="0"/>
              <a:t>π</a:t>
            </a:r>
            <a:r>
              <a:rPr lang="cs-CZ" dirty="0"/>
              <a:t> </a:t>
            </a:r>
            <a:r>
              <a:rPr lang="cs-CZ" dirty="0" smtClean="0"/>
              <a:t>vazba</a:t>
            </a:r>
          </a:p>
          <a:p>
            <a:pPr lvl="1"/>
            <a:r>
              <a:rPr lang="cs-CZ" dirty="0" smtClean="0"/>
              <a:t>bočním </a:t>
            </a:r>
            <a:r>
              <a:rPr lang="cs-CZ" dirty="0"/>
              <a:t>překryvem 2p orbitalů</a:t>
            </a:r>
          </a:p>
          <a:p>
            <a:r>
              <a:rPr lang="cs-CZ" dirty="0" err="1"/>
              <a:t>ethen</a:t>
            </a:r>
            <a:endParaRPr lang="cs-CZ" dirty="0"/>
          </a:p>
        </p:txBody>
      </p:sp>
      <p:sp>
        <p:nvSpPr>
          <p:cNvPr id="10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Hybridní orbitaly sp</a:t>
            </a:r>
            <a:r>
              <a:rPr lang="cs-CZ" baseline="30000" dirty="0" smtClean="0">
                <a:latin typeface="+mn-lt"/>
              </a:rPr>
              <a:t>2</a:t>
            </a:r>
            <a:endParaRPr lang="cs-CZ" baseline="30000" dirty="0">
              <a:latin typeface="+mn-lt"/>
            </a:endParaRPr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187113" y="6389425"/>
            <a:ext cx="286603" cy="32644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73716" y="6256595"/>
            <a:ext cx="4332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www.youtube.com/watch?v=vHXViZTxLXo</a:t>
            </a:r>
            <a:endParaRPr lang="cs-CZ" sz="1600" dirty="0" smtClean="0"/>
          </a:p>
          <a:p>
            <a:r>
              <a:rPr lang="cs-CZ" sz="1600" dirty="0" smtClean="0"/>
              <a:t>8:16 – 10:20 </a:t>
            </a:r>
            <a:endParaRPr lang="cs-CZ" sz="1600" dirty="0"/>
          </a:p>
        </p:txBody>
      </p:sp>
      <p:pic>
        <p:nvPicPr>
          <p:cNvPr id="1026" name="Picture 2" descr="sp2 hybr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54" y="1745993"/>
            <a:ext cx="5960050" cy="31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thylene orbita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74" y="4982771"/>
            <a:ext cx="6413184" cy="16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6"/>
          <a:srcRect l="30342" t="47791" r="49539" b="16115"/>
          <a:stretch/>
        </p:blipFill>
        <p:spPr bwMode="auto">
          <a:xfrm>
            <a:off x="7489427" y="254877"/>
            <a:ext cx="972185" cy="981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61612" y="267767"/>
            <a:ext cx="3589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ChemTube3D</a:t>
            </a:r>
          </a:p>
          <a:p>
            <a:r>
              <a:rPr lang="cs-CZ" dirty="0" smtClean="0"/>
              <a:t>Mobilní aplikace a webová stránka</a:t>
            </a:r>
          </a:p>
          <a:p>
            <a:r>
              <a:rPr lang="cs-CZ" sz="1200" dirty="0">
                <a:hlinkClick r:id="rId7"/>
              </a:rPr>
              <a:t>http://www.chemtube3d.com/orbitalsethene.htm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020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386</Words>
  <Application>Microsoft Office PowerPoint</Application>
  <PresentationFormat>Širokoúhlá obrazovka</PresentationFormat>
  <Paragraphs>187</Paragraphs>
  <Slides>17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 Organická chemie: Tvary molekul a vazby v nich</vt:lpstr>
      <vt:lpstr>Jaké 3 typy acyklických uhlovodíků známe?</vt:lpstr>
      <vt:lpstr>… za vším hledejme uhlík</vt:lpstr>
      <vt:lpstr>… za vším hledejme uhlík</vt:lpstr>
      <vt:lpstr>Hybridní orbitaly sp3</vt:lpstr>
      <vt:lpstr>Hybridní orbitaly sp3</vt:lpstr>
      <vt:lpstr>Hybridní orbitaly sp3</vt:lpstr>
      <vt:lpstr>Methan, Ethan</vt:lpstr>
      <vt:lpstr>Hybridní orbitaly sp2</vt:lpstr>
      <vt:lpstr>Hybridní orbitaly sp2</vt:lpstr>
      <vt:lpstr>Hybridní orbitaly sp</vt:lpstr>
      <vt:lpstr>Hybridní orbitaly sp</vt:lpstr>
      <vt:lpstr>… za vším hledejme uhlík</vt:lpstr>
      <vt:lpstr>Hybridní orbitaly sp3</vt:lpstr>
      <vt:lpstr>Hybridní orbitaly sp2</vt:lpstr>
      <vt:lpstr>Hybridní orbitaly sp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Organická chemie: Tvary molekul a vazby v nich</dc:title>
  <dc:creator>Věra Andrlíková</dc:creator>
  <cp:lastModifiedBy>user</cp:lastModifiedBy>
  <cp:revision>72</cp:revision>
  <cp:lastPrinted>2019-04-27T00:49:21Z</cp:lastPrinted>
  <dcterms:created xsi:type="dcterms:W3CDTF">2019-04-16T07:52:18Z</dcterms:created>
  <dcterms:modified xsi:type="dcterms:W3CDTF">2020-09-09T15:11:35Z</dcterms:modified>
</cp:coreProperties>
</file>